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77" r:id="rId3"/>
    <p:sldId id="298" r:id="rId4"/>
    <p:sldId id="344" r:id="rId5"/>
    <p:sldId id="335" r:id="rId6"/>
    <p:sldId id="337" r:id="rId7"/>
    <p:sldId id="295" r:id="rId8"/>
    <p:sldId id="343" r:id="rId9"/>
    <p:sldId id="345" r:id="rId10"/>
    <p:sldId id="341" r:id="rId11"/>
    <p:sldId id="299" r:id="rId12"/>
    <p:sldId id="296" r:id="rId13"/>
    <p:sldId id="303" r:id="rId14"/>
    <p:sldId id="305" r:id="rId15"/>
    <p:sldId id="338" r:id="rId16"/>
    <p:sldId id="326" r:id="rId17"/>
    <p:sldId id="328" r:id="rId18"/>
    <p:sldId id="322" r:id="rId19"/>
    <p:sldId id="309" r:id="rId20"/>
    <p:sldId id="306" r:id="rId21"/>
    <p:sldId id="307" r:id="rId22"/>
    <p:sldId id="346" r:id="rId23"/>
    <p:sldId id="330" r:id="rId24"/>
    <p:sldId id="312" r:id="rId25"/>
    <p:sldId id="329" r:id="rId26"/>
    <p:sldId id="321" r:id="rId27"/>
    <p:sldId id="313" r:id="rId28"/>
    <p:sldId id="332" r:id="rId29"/>
    <p:sldId id="316" r:id="rId30"/>
    <p:sldId id="320" r:id="rId31"/>
    <p:sldId id="311" r:id="rId32"/>
    <p:sldId id="324" r:id="rId33"/>
    <p:sldId id="317" r:id="rId34"/>
    <p:sldId id="318" r:id="rId35"/>
    <p:sldId id="319" r:id="rId36"/>
    <p:sldId id="290" r:id="rId37"/>
    <p:sldId id="340" r:id="rId38"/>
    <p:sldId id="342" r:id="rId39"/>
    <p:sldId id="300" r:id="rId40"/>
    <p:sldId id="27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80808"/>
    <a:srgbClr val="E9DA4F"/>
    <a:srgbClr val="72B88E"/>
    <a:srgbClr val="EAEAEA"/>
    <a:srgbClr val="FEFEFE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2" autoAdjust="0"/>
    <p:restoredTop sz="94713" autoAdjust="0"/>
  </p:normalViewPr>
  <p:slideViewPr>
    <p:cSldViewPr>
      <p:cViewPr>
        <p:scale>
          <a:sx n="50" d="100"/>
          <a:sy n="50" d="100"/>
        </p:scale>
        <p:origin x="-180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rute\Documents\Birute2012-03\Projektai\Interesu%20raiska\Tyrimas\SPSS\Rezultatai\SMM_is_SPSS_2007_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rute\Documents\Birute2012-03\Projektai\Interesu%20raiska\Tyrimas\SPSS\Rezultatai\SMM_is_SPSS_2007_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irute\Documents\Birute2012-03\Projektai\Interesu%20raiska\Tyrimas\SPSS\Rezultatai\SMM_is_SPSS_2007_20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rute\Documents\Birute2012-03\Projektai\Interesu%20raiska\Tyrimas\SPSS\Rezultatai\SMM_is_SPSS_2007_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rute\Documents\Birute2012-03\Projektai\Interesu%20raiska\Tyrimas\SPSS\Rezultatai\SMM_is_SPSS_2007_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Grafikai!$D$37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Grafikai!$C$38:$C$41</c:f>
              <c:strCache>
                <c:ptCount val="4"/>
                <c:pt idx="0">
                  <c:v>Administravimas</c:v>
                </c:pt>
                <c:pt idx="1">
                  <c:v>Reforma</c:v>
                </c:pt>
                <c:pt idx="2">
                  <c:v>Strateginis</c:v>
                </c:pt>
                <c:pt idx="3">
                  <c:v>Vidinis</c:v>
                </c:pt>
              </c:strCache>
            </c:strRef>
          </c:cat>
          <c:val>
            <c:numRef>
              <c:f>Grafikai!$D$38:$D$41</c:f>
              <c:numCache>
                <c:formatCode>###0</c:formatCode>
                <c:ptCount val="4"/>
                <c:pt idx="0">
                  <c:v>438</c:v>
                </c:pt>
                <c:pt idx="1">
                  <c:v>56</c:v>
                </c:pt>
                <c:pt idx="2">
                  <c:v>603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Grafikai!$E$37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Grafikai!$C$38:$C$41</c:f>
              <c:strCache>
                <c:ptCount val="4"/>
                <c:pt idx="0">
                  <c:v>Administravimas</c:v>
                </c:pt>
                <c:pt idx="1">
                  <c:v>Reforma</c:v>
                </c:pt>
                <c:pt idx="2">
                  <c:v>Strateginis</c:v>
                </c:pt>
                <c:pt idx="3">
                  <c:v>Vidinis</c:v>
                </c:pt>
              </c:strCache>
            </c:strRef>
          </c:cat>
          <c:val>
            <c:numRef>
              <c:f>Grafikai!$E$38:$E$41</c:f>
              <c:numCache>
                <c:formatCode>###0</c:formatCode>
                <c:ptCount val="4"/>
                <c:pt idx="0">
                  <c:v>241</c:v>
                </c:pt>
                <c:pt idx="1">
                  <c:v>50</c:v>
                </c:pt>
                <c:pt idx="2">
                  <c:v>259</c:v>
                </c:pt>
                <c:pt idx="3">
                  <c:v>64</c:v>
                </c:pt>
              </c:numCache>
            </c:numRef>
          </c:val>
        </c:ser>
        <c:axId val="41820160"/>
        <c:axId val="41821696"/>
      </c:barChart>
      <c:catAx>
        <c:axId val="41820160"/>
        <c:scaling>
          <c:orientation val="minMax"/>
        </c:scaling>
        <c:axPos val="b"/>
        <c:tickLblPos val="nextTo"/>
        <c:crossAx val="41821696"/>
        <c:crosses val="autoZero"/>
        <c:auto val="1"/>
        <c:lblAlgn val="ctr"/>
        <c:lblOffset val="100"/>
      </c:catAx>
      <c:valAx>
        <c:axId val="41821696"/>
        <c:scaling>
          <c:orientation val="minMax"/>
        </c:scaling>
        <c:axPos val="l"/>
        <c:majorGridlines/>
        <c:numFmt formatCode="###0" sourceLinked="1"/>
        <c:tickLblPos val="nextTo"/>
        <c:crossAx val="418201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Grafikai!$D$2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Grafikai!$C$3:$C$11</c:f>
              <c:strCache>
                <c:ptCount val="9"/>
                <c:pt idx="0">
                  <c:v>Aukstasis mokslas</c:v>
                </c:pt>
                <c:pt idx="1">
                  <c:v>Aukstasis mokslas/ Mokslo tyrimai</c:v>
                </c:pt>
                <c:pt idx="2">
                  <c:v>Bendrasis ugdymas</c:v>
                </c:pt>
                <c:pt idx="3">
                  <c:v>Mokslo tyrimai</c:v>
                </c:pt>
                <c:pt idx="4">
                  <c:v>Neformalusis ugdymas</c:v>
                </c:pt>
                <c:pt idx="5">
                  <c:v>Profesinis ugdymas</c:v>
                </c:pt>
                <c:pt idx="6">
                  <c:v>Pedagogai</c:v>
                </c:pt>
                <c:pt idx="7">
                  <c:v>SMM</c:v>
                </c:pt>
                <c:pt idx="8">
                  <c:v>Svietimas</c:v>
                </c:pt>
              </c:strCache>
            </c:strRef>
          </c:cat>
          <c:val>
            <c:numRef>
              <c:f>Grafikai!$D$3:$D$11</c:f>
              <c:numCache>
                <c:formatCode>###0</c:formatCode>
                <c:ptCount val="9"/>
                <c:pt idx="0">
                  <c:v>319</c:v>
                </c:pt>
                <c:pt idx="1">
                  <c:v>70</c:v>
                </c:pt>
                <c:pt idx="2">
                  <c:v>182</c:v>
                </c:pt>
                <c:pt idx="3">
                  <c:v>184</c:v>
                </c:pt>
                <c:pt idx="4">
                  <c:v>20</c:v>
                </c:pt>
                <c:pt idx="5">
                  <c:v>154</c:v>
                </c:pt>
                <c:pt idx="6">
                  <c:v>45</c:v>
                </c:pt>
                <c:pt idx="7">
                  <c:v>16</c:v>
                </c:pt>
                <c:pt idx="8">
                  <c:v>139</c:v>
                </c:pt>
              </c:numCache>
            </c:numRef>
          </c:val>
        </c:ser>
        <c:ser>
          <c:idx val="1"/>
          <c:order val="1"/>
          <c:tx>
            <c:strRef>
              <c:f>Grafikai!$E$2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Grafikai!$C$3:$C$11</c:f>
              <c:strCache>
                <c:ptCount val="9"/>
                <c:pt idx="0">
                  <c:v>Aukstasis mokslas</c:v>
                </c:pt>
                <c:pt idx="1">
                  <c:v>Aukstasis mokslas/ Mokslo tyrimai</c:v>
                </c:pt>
                <c:pt idx="2">
                  <c:v>Bendrasis ugdymas</c:v>
                </c:pt>
                <c:pt idx="3">
                  <c:v>Mokslo tyrimai</c:v>
                </c:pt>
                <c:pt idx="4">
                  <c:v>Neformalusis ugdymas</c:v>
                </c:pt>
                <c:pt idx="5">
                  <c:v>Profesinis ugdymas</c:v>
                </c:pt>
                <c:pt idx="6">
                  <c:v>Pedagogai</c:v>
                </c:pt>
                <c:pt idx="7">
                  <c:v>SMM</c:v>
                </c:pt>
                <c:pt idx="8">
                  <c:v>Svietimas</c:v>
                </c:pt>
              </c:strCache>
            </c:strRef>
          </c:cat>
          <c:val>
            <c:numRef>
              <c:f>Grafikai!$E$3:$E$11</c:f>
              <c:numCache>
                <c:formatCode>###0</c:formatCode>
                <c:ptCount val="9"/>
                <c:pt idx="0">
                  <c:v>171</c:v>
                </c:pt>
                <c:pt idx="1">
                  <c:v>30</c:v>
                </c:pt>
                <c:pt idx="2">
                  <c:v>187</c:v>
                </c:pt>
                <c:pt idx="3">
                  <c:v>15</c:v>
                </c:pt>
                <c:pt idx="4">
                  <c:v>75</c:v>
                </c:pt>
                <c:pt idx="5">
                  <c:v>64</c:v>
                </c:pt>
                <c:pt idx="6">
                  <c:v>34</c:v>
                </c:pt>
                <c:pt idx="7">
                  <c:v>31</c:v>
                </c:pt>
                <c:pt idx="8">
                  <c:v>7</c:v>
                </c:pt>
              </c:numCache>
            </c:numRef>
          </c:val>
        </c:ser>
        <c:dLbls>
          <c:showVal val="1"/>
        </c:dLbls>
        <c:gapWidth val="75"/>
        <c:axId val="42022400"/>
        <c:axId val="42023936"/>
      </c:barChart>
      <c:catAx>
        <c:axId val="42022400"/>
        <c:scaling>
          <c:orientation val="minMax"/>
        </c:scaling>
        <c:axPos val="b"/>
        <c:majorTickMark val="none"/>
        <c:tickLblPos val="nextTo"/>
        <c:crossAx val="42023936"/>
        <c:crosses val="autoZero"/>
        <c:auto val="1"/>
        <c:lblAlgn val="ctr"/>
        <c:lblOffset val="100"/>
      </c:catAx>
      <c:valAx>
        <c:axId val="42023936"/>
        <c:scaling>
          <c:orientation val="minMax"/>
        </c:scaling>
        <c:axPos val="l"/>
        <c:numFmt formatCode="###0" sourceLinked="1"/>
        <c:majorTickMark val="none"/>
        <c:tickLblPos val="nextTo"/>
        <c:crossAx val="4202240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Grafikai!$D$17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Grafikai!$C$18:$C$32</c:f>
              <c:strCache>
                <c:ptCount val="15"/>
                <c:pt idx="0">
                  <c:v>Finansavimas</c:v>
                </c:pt>
                <c:pt idx="2">
                  <c:v>Koordinavimas</c:v>
                </c:pt>
                <c:pt idx="3">
                  <c:v>ES koordinavimas</c:v>
                </c:pt>
                <c:pt idx="4">
                  <c:v>Korupcija</c:v>
                </c:pt>
                <c:pt idx="5">
                  <c:v>Personalas</c:v>
                </c:pt>
                <c:pt idx="6">
                  <c:v>Skundai</c:v>
                </c:pt>
                <c:pt idx="7">
                  <c:v>Turinys</c:v>
                </c:pt>
                <c:pt idx="8">
                  <c:v>Valdymas</c:v>
                </c:pt>
                <c:pt idx="9">
                  <c:v>Valdymas_finansai</c:v>
                </c:pt>
                <c:pt idx="10">
                  <c:v>Valdymas_infrastruktura</c:v>
                </c:pt>
                <c:pt idx="11">
                  <c:v>Valdymas_IT</c:v>
                </c:pt>
                <c:pt idx="12">
                  <c:v>Valdymas_personalas</c:v>
                </c:pt>
                <c:pt idx="13">
                  <c:v>Valdymas_institucijos</c:v>
                </c:pt>
                <c:pt idx="14">
                  <c:v>Auditas</c:v>
                </c:pt>
              </c:strCache>
            </c:strRef>
          </c:cat>
          <c:val>
            <c:numRef>
              <c:f>Grafikai!$D$18:$D$32</c:f>
              <c:numCache>
                <c:formatCode>General</c:formatCode>
                <c:ptCount val="15"/>
                <c:pt idx="0" formatCode="###0">
                  <c:v>78</c:v>
                </c:pt>
                <c:pt idx="2" formatCode="###0">
                  <c:v>185</c:v>
                </c:pt>
                <c:pt idx="3" formatCode="###0">
                  <c:v>63</c:v>
                </c:pt>
                <c:pt idx="4" formatCode="###0">
                  <c:v>16</c:v>
                </c:pt>
                <c:pt idx="5" formatCode="###0">
                  <c:v>8</c:v>
                </c:pt>
                <c:pt idx="6" formatCode="###0">
                  <c:v>40</c:v>
                </c:pt>
                <c:pt idx="7" formatCode="###0">
                  <c:v>508</c:v>
                </c:pt>
                <c:pt idx="8" formatCode="###0">
                  <c:v>22</c:v>
                </c:pt>
                <c:pt idx="9" formatCode="###0">
                  <c:v>50</c:v>
                </c:pt>
                <c:pt idx="10" formatCode="###0">
                  <c:v>25</c:v>
                </c:pt>
                <c:pt idx="11" formatCode="###0">
                  <c:v>18</c:v>
                </c:pt>
                <c:pt idx="12" formatCode="###0">
                  <c:v>42</c:v>
                </c:pt>
                <c:pt idx="13" formatCode="###0">
                  <c:v>43</c:v>
                </c:pt>
                <c:pt idx="14" formatCode="###0">
                  <c:v>31</c:v>
                </c:pt>
              </c:numCache>
            </c:numRef>
          </c:val>
        </c:ser>
        <c:ser>
          <c:idx val="1"/>
          <c:order val="1"/>
          <c:tx>
            <c:strRef>
              <c:f>Grafikai!$E$17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Grafikai!$C$18:$C$32</c:f>
              <c:strCache>
                <c:ptCount val="15"/>
                <c:pt idx="0">
                  <c:v>Finansavimas</c:v>
                </c:pt>
                <c:pt idx="2">
                  <c:v>Koordinavimas</c:v>
                </c:pt>
                <c:pt idx="3">
                  <c:v>ES koordinavimas</c:v>
                </c:pt>
                <c:pt idx="4">
                  <c:v>Korupcija</c:v>
                </c:pt>
                <c:pt idx="5">
                  <c:v>Personalas</c:v>
                </c:pt>
                <c:pt idx="6">
                  <c:v>Skundai</c:v>
                </c:pt>
                <c:pt idx="7">
                  <c:v>Turinys</c:v>
                </c:pt>
                <c:pt idx="8">
                  <c:v>Valdymas</c:v>
                </c:pt>
                <c:pt idx="9">
                  <c:v>Valdymas_finansai</c:v>
                </c:pt>
                <c:pt idx="10">
                  <c:v>Valdymas_infrastruktura</c:v>
                </c:pt>
                <c:pt idx="11">
                  <c:v>Valdymas_IT</c:v>
                </c:pt>
                <c:pt idx="12">
                  <c:v>Valdymas_personalas</c:v>
                </c:pt>
                <c:pt idx="13">
                  <c:v>Valdymas_institucijos</c:v>
                </c:pt>
                <c:pt idx="14">
                  <c:v>Auditas</c:v>
                </c:pt>
              </c:strCache>
            </c:strRef>
          </c:cat>
          <c:val>
            <c:numRef>
              <c:f>Grafikai!$E$18:$E$32</c:f>
              <c:numCache>
                <c:formatCode>###0</c:formatCode>
                <c:ptCount val="15"/>
                <c:pt idx="0">
                  <c:v>81</c:v>
                </c:pt>
                <c:pt idx="1">
                  <c:v>28</c:v>
                </c:pt>
                <c:pt idx="2">
                  <c:v>127</c:v>
                </c:pt>
                <c:pt idx="3">
                  <c:v>15</c:v>
                </c:pt>
                <c:pt idx="4">
                  <c:v>6</c:v>
                </c:pt>
                <c:pt idx="5">
                  <c:v>27</c:v>
                </c:pt>
                <c:pt idx="6">
                  <c:v>11</c:v>
                </c:pt>
                <c:pt idx="7">
                  <c:v>148</c:v>
                </c:pt>
                <c:pt idx="8">
                  <c:v>5</c:v>
                </c:pt>
                <c:pt idx="9">
                  <c:v>87</c:v>
                </c:pt>
                <c:pt idx="10">
                  <c:v>39</c:v>
                </c:pt>
                <c:pt idx="11">
                  <c:v>7</c:v>
                </c:pt>
                <c:pt idx="12">
                  <c:v>33</c:v>
                </c:pt>
                <c:pt idx="13">
                  <c:v>0</c:v>
                </c:pt>
                <c:pt idx="14" formatCode="####.0">
                  <c:v>0</c:v>
                </c:pt>
              </c:numCache>
            </c:numRef>
          </c:val>
        </c:ser>
        <c:axId val="42055552"/>
        <c:axId val="42057088"/>
      </c:barChart>
      <c:catAx>
        <c:axId val="42055552"/>
        <c:scaling>
          <c:orientation val="minMax"/>
        </c:scaling>
        <c:axPos val="b"/>
        <c:tickLblPos val="nextTo"/>
        <c:crossAx val="42057088"/>
        <c:crosses val="autoZero"/>
        <c:auto val="1"/>
        <c:lblAlgn val="ctr"/>
        <c:lblOffset val="100"/>
      </c:catAx>
      <c:valAx>
        <c:axId val="42057088"/>
        <c:scaling>
          <c:orientation val="minMax"/>
        </c:scaling>
        <c:axPos val="l"/>
        <c:majorGridlines/>
        <c:numFmt formatCode="###0" sourceLinked="1"/>
        <c:tickLblPos val="nextTo"/>
        <c:crossAx val="420555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doughnutChart>
        <c:varyColors val="1"/>
        <c:ser>
          <c:idx val="0"/>
          <c:order val="0"/>
          <c:tx>
            <c:strRef>
              <c:f>Grafikai!$C$70</c:f>
              <c:strCache>
                <c:ptCount val="1"/>
                <c:pt idx="0">
                  <c:v>2007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Grafikai!$B$71:$B$72</c:f>
              <c:strCache>
                <c:ptCount val="2"/>
                <c:pt idx="0">
                  <c:v>Kiti</c:v>
                </c:pt>
                <c:pt idx="1">
                  <c:v>Valstybės tarnyba</c:v>
                </c:pt>
              </c:strCache>
            </c:strRef>
          </c:cat>
          <c:val>
            <c:numRef>
              <c:f>Grafikai!$C$71:$C$72</c:f>
              <c:numCache>
                <c:formatCode>###0</c:formatCode>
                <c:ptCount val="2"/>
                <c:pt idx="0">
                  <c:v>465</c:v>
                </c:pt>
                <c:pt idx="1">
                  <c:v>662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</c:legend>
    <c:plotVisOnly val="1"/>
    <c:dispBlanksAs val="zero"/>
  </c:chart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radarChart>
        <c:radarStyle val="marker"/>
        <c:ser>
          <c:idx val="0"/>
          <c:order val="0"/>
          <c:tx>
            <c:strRef>
              <c:f>Grafikai!$C$50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cat>
            <c:strRef>
              <c:f>Grafikai!$B$51:$B$69</c:f>
              <c:strCache>
                <c:ptCount val="19"/>
                <c:pt idx="0">
                  <c:v>Kita </c:v>
                </c:pt>
                <c:pt idx="1">
                  <c:v>Dirbantieji</c:v>
                </c:pt>
                <c:pt idx="2">
                  <c:v>Institutai</c:v>
                </c:pt>
                <c:pt idx="3">
                  <c:v>Kolegijos</c:v>
                </c:pt>
                <c:pt idx="4">
                  <c:v>Ligonine, poliklinika</c:v>
                </c:pt>
                <c:pt idx="5">
                  <c:v>Mokiniai, vaikai</c:v>
                </c:pt>
                <c:pt idx="6">
                  <c:v>Mokykla</c:v>
                </c:pt>
                <c:pt idx="7">
                  <c:v>Mokykla_neformalus</c:v>
                </c:pt>
                <c:pt idx="8">
                  <c:v>Mokykla_profesine</c:v>
                </c:pt>
                <c:pt idx="9">
                  <c:v>Mokytojai</c:v>
                </c:pt>
                <c:pt idx="10">
                  <c:v>Mokslininkai</c:v>
                </c:pt>
                <c:pt idx="11">
                  <c:v>Muziejus, parkas</c:v>
                </c:pt>
                <c:pt idx="12">
                  <c:v>Nepriklausomas</c:v>
                </c:pt>
                <c:pt idx="13">
                  <c:v>NVO</c:v>
                </c:pt>
                <c:pt idx="14">
                  <c:v>Studentai, jaunimas</c:v>
                </c:pt>
                <c:pt idx="15">
                  <c:v>Tevai</c:v>
                </c:pt>
                <c:pt idx="16">
                  <c:v>Universitetai</c:v>
                </c:pt>
                <c:pt idx="17">
                  <c:v>Verslas</c:v>
                </c:pt>
                <c:pt idx="18">
                  <c:v>Televizija</c:v>
                </c:pt>
              </c:strCache>
            </c:strRef>
          </c:cat>
          <c:val>
            <c:numRef>
              <c:f>Grafikai!$C$51:$C$69</c:f>
              <c:numCache>
                <c:formatCode>###0</c:formatCode>
                <c:ptCount val="19"/>
                <c:pt idx="0">
                  <c:v>6</c:v>
                </c:pt>
                <c:pt idx="1">
                  <c:v>12</c:v>
                </c:pt>
                <c:pt idx="2">
                  <c:v>40</c:v>
                </c:pt>
                <c:pt idx="3">
                  <c:v>30</c:v>
                </c:pt>
                <c:pt idx="4">
                  <c:v>5</c:v>
                </c:pt>
                <c:pt idx="5">
                  <c:v>27</c:v>
                </c:pt>
                <c:pt idx="6">
                  <c:v>26</c:v>
                </c:pt>
                <c:pt idx="7">
                  <c:v>11</c:v>
                </c:pt>
                <c:pt idx="8">
                  <c:v>36</c:v>
                </c:pt>
                <c:pt idx="9">
                  <c:v>3</c:v>
                </c:pt>
                <c:pt idx="10">
                  <c:v>12</c:v>
                </c:pt>
                <c:pt idx="11">
                  <c:v>1</c:v>
                </c:pt>
                <c:pt idx="12">
                  <c:v>3</c:v>
                </c:pt>
                <c:pt idx="13">
                  <c:v>7</c:v>
                </c:pt>
                <c:pt idx="14">
                  <c:v>20</c:v>
                </c:pt>
                <c:pt idx="15">
                  <c:v>4</c:v>
                </c:pt>
                <c:pt idx="16">
                  <c:v>162</c:v>
                </c:pt>
                <c:pt idx="17">
                  <c:v>57</c:v>
                </c:pt>
                <c:pt idx="18">
                  <c:v>3</c:v>
                </c:pt>
              </c:numCache>
            </c:numRef>
          </c:val>
        </c:ser>
        <c:ser>
          <c:idx val="1"/>
          <c:order val="1"/>
          <c:tx>
            <c:strRef>
              <c:f>Grafikai!$D$50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cat>
            <c:strRef>
              <c:f>Grafikai!$B$51:$B$69</c:f>
              <c:strCache>
                <c:ptCount val="19"/>
                <c:pt idx="0">
                  <c:v>Kita </c:v>
                </c:pt>
                <c:pt idx="1">
                  <c:v>Dirbantieji</c:v>
                </c:pt>
                <c:pt idx="2">
                  <c:v>Institutai</c:v>
                </c:pt>
                <c:pt idx="3">
                  <c:v>Kolegijos</c:v>
                </c:pt>
                <c:pt idx="4">
                  <c:v>Ligonine, poliklinika</c:v>
                </c:pt>
                <c:pt idx="5">
                  <c:v>Mokiniai, vaikai</c:v>
                </c:pt>
                <c:pt idx="6">
                  <c:v>Mokykla</c:v>
                </c:pt>
                <c:pt idx="7">
                  <c:v>Mokykla_neformalus</c:v>
                </c:pt>
                <c:pt idx="8">
                  <c:v>Mokykla_profesine</c:v>
                </c:pt>
                <c:pt idx="9">
                  <c:v>Mokytojai</c:v>
                </c:pt>
                <c:pt idx="10">
                  <c:v>Mokslininkai</c:v>
                </c:pt>
                <c:pt idx="11">
                  <c:v>Muziejus, parkas</c:v>
                </c:pt>
                <c:pt idx="12">
                  <c:v>Nepriklausomas</c:v>
                </c:pt>
                <c:pt idx="13">
                  <c:v>NVO</c:v>
                </c:pt>
                <c:pt idx="14">
                  <c:v>Studentai, jaunimas</c:v>
                </c:pt>
                <c:pt idx="15">
                  <c:v>Tevai</c:v>
                </c:pt>
                <c:pt idx="16">
                  <c:v>Universitetai</c:v>
                </c:pt>
                <c:pt idx="17">
                  <c:v>Verslas</c:v>
                </c:pt>
                <c:pt idx="18">
                  <c:v>Televizija</c:v>
                </c:pt>
              </c:strCache>
            </c:strRef>
          </c:cat>
          <c:val>
            <c:numRef>
              <c:f>Grafikai!$D$51:$D$69</c:f>
              <c:numCache>
                <c:formatCode>###0</c:formatCode>
                <c:ptCount val="19"/>
                <c:pt idx="0">
                  <c:v>15</c:v>
                </c:pt>
                <c:pt idx="1">
                  <c:v>5</c:v>
                </c:pt>
                <c:pt idx="2">
                  <c:v>11</c:v>
                </c:pt>
                <c:pt idx="3">
                  <c:v>22</c:v>
                </c:pt>
                <c:pt idx="4">
                  <c:v>4</c:v>
                </c:pt>
                <c:pt idx="5">
                  <c:v>13</c:v>
                </c:pt>
                <c:pt idx="6">
                  <c:v>16</c:v>
                </c:pt>
                <c:pt idx="7">
                  <c:v>6</c:v>
                </c:pt>
                <c:pt idx="8">
                  <c:v>8</c:v>
                </c:pt>
                <c:pt idx="9">
                  <c:v>13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0</c:v>
                </c:pt>
                <c:pt idx="14">
                  <c:v>11</c:v>
                </c:pt>
                <c:pt idx="15">
                  <c:v>6</c:v>
                </c:pt>
                <c:pt idx="16">
                  <c:v>85</c:v>
                </c:pt>
                <c:pt idx="17">
                  <c:v>32</c:v>
                </c:pt>
                <c:pt idx="18">
                  <c:v>0</c:v>
                </c:pt>
              </c:numCache>
            </c:numRef>
          </c:val>
        </c:ser>
        <c:axId val="42687488"/>
        <c:axId val="45232896"/>
      </c:radarChart>
      <c:catAx>
        <c:axId val="42687488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crossAx val="45232896"/>
        <c:crosses val="autoZero"/>
        <c:auto val="1"/>
        <c:lblAlgn val="ctr"/>
        <c:lblOffset val="100"/>
      </c:catAx>
      <c:valAx>
        <c:axId val="45232896"/>
        <c:scaling>
          <c:orientation val="minMax"/>
          <c:max val="160"/>
        </c:scaling>
        <c:axPos val="l"/>
        <c:majorGridlines/>
        <c:numFmt formatCode="###0" sourceLinked="1"/>
        <c:majorTickMark val="none"/>
        <c:tickLblPos val="nextTo"/>
        <c:crossAx val="426874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0.51639</cdr:x>
      <cdr:y>0.40667</cdr:y>
    </cdr:from>
    <cdr:to>
      <cdr:x>0.84426</cdr:x>
      <cdr:y>1</cdr:y>
    </cdr:to>
    <cdr:sp macro="" textlink="">
      <cdr:nvSpPr>
        <cdr:cNvPr id="2" name="Oval 1"/>
        <cdr:cNvSpPr/>
      </cdr:nvSpPr>
      <cdr:spPr bwMode="auto">
        <a:xfrm xmlns:a="http://schemas.openxmlformats.org/drawingml/2006/main">
          <a:off x="4536504" y="2196244"/>
          <a:ext cx="2880320" cy="32043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lt-LT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411413" y="4581525"/>
            <a:ext cx="722376" cy="503238"/>
          </a:xfrm>
          <a:prstGeom prst="homePlate">
            <a:avLst>
              <a:gd name="adj" fmla="val 4290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H="1">
            <a:off x="2987674" y="4581525"/>
            <a:ext cx="6156325" cy="501650"/>
          </a:xfrm>
          <a:prstGeom prst="homePlate">
            <a:avLst>
              <a:gd name="adj" fmla="val 3251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ltGray">
          <a:xfrm>
            <a:off x="152400" y="22860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EFEFE"/>
                </a:solidFill>
              </a:rPr>
              <a:t>LOGO</a:t>
            </a:r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564063"/>
            <a:ext cx="583565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lt-LT" smtClean="0"/>
              <a:t>Click to edit Master subtitle style</a:t>
            </a:r>
            <a:endParaRPr lang="lt-LT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90800" y="3048000"/>
            <a:ext cx="6400800" cy="1447800"/>
          </a:xfrm>
        </p:spPr>
        <p:txBody>
          <a:bodyPr anchor="b">
            <a:no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 algn="ctr">
              <a:defRPr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82E5E2-5B41-4D31-B8A3-A9919E89E94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3AAC06-48CA-4706-A193-A6BEE614870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51656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516562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1FFF0-CDF4-4DC2-B16C-D2A67FFBEE6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2860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22860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8EEC37-7045-4683-8285-77185E8747C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1"/>
            <a:r>
              <a:rPr lang="lt-LT" dirty="0" err="1" smtClean="0"/>
              <a:t>Second</a:t>
            </a:r>
            <a:r>
              <a:rPr lang="lt-LT" dirty="0" smtClean="0"/>
              <a:t> </a:t>
            </a:r>
            <a:r>
              <a:rPr lang="lt-LT" dirty="0" err="1" smtClean="0"/>
              <a:t>level</a:t>
            </a:r>
            <a:endParaRPr lang="lt-LT" dirty="0" smtClean="0"/>
          </a:p>
          <a:p>
            <a:pPr lvl="2"/>
            <a:r>
              <a:rPr lang="lt-LT" dirty="0" err="1" smtClean="0"/>
              <a:t>Third</a:t>
            </a:r>
            <a:r>
              <a:rPr lang="lt-LT" dirty="0" smtClean="0"/>
              <a:t> </a:t>
            </a:r>
            <a:r>
              <a:rPr lang="lt-LT" dirty="0" err="1" smtClean="0"/>
              <a:t>level</a:t>
            </a:r>
            <a:endParaRPr lang="lt-LT" dirty="0" smtClean="0"/>
          </a:p>
          <a:p>
            <a:pPr lvl="3"/>
            <a:r>
              <a:rPr lang="lt-LT" dirty="0" err="1" smtClean="0"/>
              <a:t>Fourth</a:t>
            </a:r>
            <a:r>
              <a:rPr lang="lt-LT" dirty="0" smtClean="0"/>
              <a:t> </a:t>
            </a:r>
            <a:r>
              <a:rPr lang="lt-LT" dirty="0" err="1" smtClean="0"/>
              <a:t>level</a:t>
            </a:r>
            <a:endParaRPr lang="lt-LT" dirty="0" smtClean="0"/>
          </a:p>
          <a:p>
            <a:pPr lvl="4"/>
            <a:r>
              <a:rPr lang="lt-LT" dirty="0" err="1" smtClean="0"/>
              <a:t>Fifth</a:t>
            </a:r>
            <a:r>
              <a:rPr lang="lt-LT" dirty="0" smtClean="0"/>
              <a:t> </a:t>
            </a:r>
            <a:r>
              <a:rPr lang="lt-LT" dirty="0" err="1" smtClean="0"/>
              <a:t>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5483225" cy="304800"/>
          </a:xfrm>
        </p:spPr>
        <p:txBody>
          <a:bodyPr/>
          <a:lstStyle>
            <a:lvl1pPr>
              <a:defRPr sz="1050" dirty="0" smtClean="0"/>
            </a:lvl1pPr>
          </a:lstStyle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2588" y="6553200"/>
            <a:ext cx="2030412" cy="3048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4888" y="6538913"/>
            <a:ext cx="490537" cy="3190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BEAD8-B352-4DF1-8F53-81111EDB301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51941-8230-4957-ABCD-EAA3449437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26437-5F2F-4125-BF76-805905252C3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7714F-19A3-417E-8B11-2E8C20F2FE0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2D2BC-446A-45E9-B099-65BF0D6D479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D4690-8CE6-4D44-8D09-F01F6D0542C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488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24A79-A628-4CF0-B641-FAA9DE13A0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Click icon to add picture</a:t>
            </a:r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www.themegallery.com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lt-LT"/>
              <a:t>Company Logo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0F544-7794-4C1D-832E-EE1106144C8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ltGray">
          <a:xfrm>
            <a:off x="6685384" y="-6350"/>
            <a:ext cx="2046288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ltGray">
          <a:xfrm>
            <a:off x="0" y="0"/>
            <a:ext cx="8382000" cy="835025"/>
          </a:xfrm>
          <a:prstGeom prst="homePlate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08750"/>
            <a:ext cx="44751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dirty="0" smtClean="0"/>
            </a:lvl1pPr>
          </a:lstStyle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dirty="0" smtClean="0"/>
            </a:lvl1pPr>
          </a:lstStyle>
          <a:p>
            <a:pPr>
              <a:defRPr/>
            </a:pPr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553200"/>
            <a:ext cx="490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F8E910-94C9-4DC9-95C7-2B97A5C84E3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1041" name="Title Placeholder 1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pic>
        <p:nvPicPr>
          <p:cNvPr id="1042" name="Pictur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4150"/>
            <a:ext cx="793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rbe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sz="2000" smtClean="0"/>
              <a:t>Dalyvavimu grįstos politikos formavimas ministerijose</a:t>
            </a:r>
            <a:endParaRPr lang="en-US" sz="2000" smtClean="0"/>
          </a:p>
        </p:txBody>
      </p:sp>
      <p:sp>
        <p:nvSpPr>
          <p:cNvPr id="14338" name="Rectangle 26"/>
          <p:cNvSpPr>
            <a:spLocks noChangeArrowheads="1"/>
          </p:cNvSpPr>
          <p:nvPr/>
        </p:nvSpPr>
        <p:spPr bwMode="ltGray">
          <a:xfrm>
            <a:off x="2916238" y="5589588"/>
            <a:ext cx="3309937" cy="150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lt-LT" sz="2000" b="1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Birut</a:t>
            </a:r>
            <a:r>
              <a:rPr lang="lt-LT" sz="2000" b="1">
                <a:latin typeface="Times New Roman" pitchFamily="18" charset="0"/>
                <a:cs typeface="Times New Roman" pitchFamily="18" charset="0"/>
              </a:rPr>
              <a:t>ė Mikulskienė</a:t>
            </a:r>
          </a:p>
          <a:p>
            <a:r>
              <a:rPr lang="lt-LT" sz="2000" b="1">
                <a:latin typeface="Times New Roman" pitchFamily="18" charset="0"/>
                <a:cs typeface="Times New Roman" pitchFamily="18" charset="0"/>
              </a:rPr>
              <a:t>Doc. Dr. Birutė Pitrėnaitė</a:t>
            </a:r>
          </a:p>
          <a:p>
            <a:r>
              <a:rPr lang="lt-LT" sz="2000" b="1">
                <a:latin typeface="Times New Roman" pitchFamily="18" charset="0"/>
                <a:cs typeface="Times New Roman" pitchFamily="18" charset="0"/>
              </a:rPr>
              <a:t>MRU,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Vadybos katedra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 sz="3200" b="1"/>
          </a:p>
        </p:txBody>
      </p:sp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3124200" y="2895600"/>
            <a:ext cx="5791200" cy="1622425"/>
          </a:xfrm>
        </p:spPr>
        <p:txBody>
          <a:bodyPr rtlCol="0"/>
          <a:lstStyle/>
          <a:p>
            <a:pPr>
              <a:defRPr/>
            </a:pPr>
            <a:r>
              <a:rPr lang="en-US" sz="4400" dirty="0"/>
              <a:t>I</a:t>
            </a:r>
            <a:r>
              <a:rPr lang="lt-LT" sz="4400" dirty="0" err="1"/>
              <a:t>ntereso</a:t>
            </a:r>
            <a:r>
              <a:rPr lang="lt-LT" sz="4400" dirty="0"/>
              <a:t> ar ekspertinės nuomonės pirmumas? </a:t>
            </a:r>
            <a:endParaRPr lang="en-US" sz="4400" dirty="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15888"/>
            <a:ext cx="1587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Tyrimo tikslas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t-LT" dirty="0"/>
              <a:t>Tyrimo </a:t>
            </a:r>
            <a:r>
              <a:rPr lang="lt-LT" dirty="0" smtClean="0"/>
              <a:t>tikslas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lt-LT" dirty="0" smtClean="0"/>
              <a:t> </a:t>
            </a:r>
          </a:p>
          <a:p>
            <a:pPr lvl="1">
              <a:defRPr/>
            </a:pPr>
            <a:r>
              <a:rPr lang="lt-LT" dirty="0"/>
              <a:t>Ištirti darbo grupių veiklą ir pamatuoti viešosios politikos kūrimo procesą dalyvavimo ir teisėtų interesų raiškos prasme. </a:t>
            </a:r>
          </a:p>
          <a:p>
            <a:pPr lvl="1">
              <a:defRPr/>
            </a:pPr>
            <a:endParaRPr lang="lt-LT" dirty="0" smtClean="0"/>
          </a:p>
          <a:p>
            <a:pPr lvl="3">
              <a:defRPr/>
            </a:pPr>
            <a:r>
              <a:rPr lang="lt-LT" dirty="0" smtClean="0"/>
              <a:t>nustatyti </a:t>
            </a:r>
            <a:r>
              <a:rPr lang="lt-LT" dirty="0"/>
              <a:t>kokia apimtimi valstybės valdymo institucijose reiškiasi suinteresuotieji, </a:t>
            </a:r>
            <a:endParaRPr lang="lt-LT" dirty="0" smtClean="0"/>
          </a:p>
          <a:p>
            <a:pPr lvl="1">
              <a:defRPr/>
            </a:pPr>
            <a:endParaRPr lang="lt-LT" dirty="0" smtClean="0"/>
          </a:p>
          <a:p>
            <a:pPr lvl="3">
              <a:defRPr/>
            </a:pPr>
            <a:r>
              <a:rPr lang="lt-LT" dirty="0" smtClean="0"/>
              <a:t>šių </a:t>
            </a:r>
            <a:r>
              <a:rPr lang="lt-LT" dirty="0"/>
              <a:t>rezultatų pagrindu nustatyti interesams reikštis </a:t>
            </a:r>
            <a:r>
              <a:rPr lang="lt-LT" dirty="0" smtClean="0"/>
              <a:t>apribojimus ir siekinius</a:t>
            </a:r>
            <a:r>
              <a:rPr lang="lt-LT" dirty="0"/>
              <a:t>. </a:t>
            </a:r>
          </a:p>
          <a:p>
            <a:pPr>
              <a:defRPr/>
            </a:pP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Tyrimo metodologija</a:t>
            </a:r>
            <a:endParaRPr lang="lt-LT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Taikomi metodai: </a:t>
            </a:r>
          </a:p>
          <a:p>
            <a:endParaRPr lang="lt-LT" smtClean="0"/>
          </a:p>
          <a:p>
            <a:pPr lvl="1"/>
            <a:r>
              <a:rPr lang="lt-LT" smtClean="0"/>
              <a:t>Interviu</a:t>
            </a:r>
          </a:p>
          <a:p>
            <a:pPr lvl="1"/>
            <a:r>
              <a:rPr lang="lt-LT" smtClean="0"/>
              <a:t>Darbo grupių sudarymo dokumentai</a:t>
            </a:r>
          </a:p>
          <a:p>
            <a:pPr lvl="1"/>
            <a:r>
              <a:rPr lang="lt-LT" smtClean="0"/>
              <a:t>Socialinių tinklų analizė, </a:t>
            </a:r>
          </a:p>
          <a:p>
            <a:pPr lvl="1"/>
            <a:r>
              <a:rPr lang="lt-LT" smtClean="0"/>
              <a:t>Dinaminis sistemų modeliavimas.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Tyrimo metodologija</a:t>
            </a:r>
            <a:endParaRPr lang="en-US" dirty="0"/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gray">
          <a:xfrm>
            <a:off x="5361709" y="2940329"/>
            <a:ext cx="2954707" cy="2585323"/>
          </a:xfrm>
          <a:prstGeom prst="chevron">
            <a:avLst>
              <a:gd name="adj" fmla="val 1646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t-LT" dirty="0">
                <a:solidFill>
                  <a:schemeClr val="tx1"/>
                </a:solidFill>
              </a:rPr>
              <a:t>  MODELIAVIMAS</a:t>
            </a:r>
          </a:p>
          <a:p>
            <a:pPr>
              <a:defRPr/>
            </a:pPr>
            <a:r>
              <a:rPr lang="lt-LT" dirty="0">
                <a:solidFill>
                  <a:schemeClr val="tx1"/>
                </a:solidFill>
              </a:rPr>
              <a:t>   ANALIZĖ     </a:t>
            </a:r>
          </a:p>
          <a:p>
            <a:pPr>
              <a:defRPr/>
            </a:pPr>
            <a:r>
              <a:rPr lang="lt-LT" dirty="0"/>
              <a:t>Dinaminis sistemų modeliavimas</a:t>
            </a:r>
            <a:r>
              <a:rPr lang="lt-LT" dirty="0">
                <a:solidFill>
                  <a:schemeClr val="tx1"/>
                </a:solidFill>
              </a:rPr>
              <a:t> REKOMENDACIJOS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gray">
          <a:xfrm>
            <a:off x="3214255" y="2940330"/>
            <a:ext cx="2701636" cy="2585323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>
                <a:solidFill>
                  <a:schemeClr val="tx1"/>
                </a:solidFill>
              </a:rPr>
              <a:t>           INTERVIU</a:t>
            </a: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gray">
          <a:xfrm>
            <a:off x="1066800" y="2940329"/>
            <a:ext cx="2701636" cy="2585323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t-LT" dirty="0">
                <a:solidFill>
                  <a:schemeClr val="tx1"/>
                </a:solidFill>
              </a:rPr>
              <a:t>Darbo grupių narių sudėties tyrimas</a:t>
            </a: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t-LT" dirty="0">
                <a:solidFill>
                  <a:schemeClr val="bg1"/>
                </a:solidFill>
              </a:rPr>
              <a:t>SOCIALINIŲ TINKLŲ ANALIZĖ</a:t>
            </a:r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gray">
          <a:xfrm>
            <a:off x="1274763" y="2133600"/>
            <a:ext cx="1870075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</a:rPr>
              <a:t>Phase 1</a:t>
            </a: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gray">
          <a:xfrm>
            <a:off x="3382963" y="2133600"/>
            <a:ext cx="1870075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</a:rPr>
              <a:t>Phase 2</a:t>
            </a: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gray">
          <a:xfrm>
            <a:off x="5500688" y="2133600"/>
            <a:ext cx="1870075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</a:rPr>
              <a:t>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Tyrimas</a:t>
            </a:r>
            <a:endParaRPr lang="lt-LT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Tyrimo periodas</a:t>
            </a:r>
          </a:p>
          <a:p>
            <a:r>
              <a:rPr lang="en-US" smtClean="0"/>
              <a:t>2007</a:t>
            </a:r>
            <a:endParaRPr lang="lt-LT" smtClean="0"/>
          </a:p>
          <a:p>
            <a:pPr lvl="1"/>
            <a:r>
              <a:rPr lang="lt-LT" smtClean="0"/>
              <a:t>Mažumos vyriausybė (MP – socialdemokratas, ŠM ministras- socialdemokratas)</a:t>
            </a:r>
            <a:endParaRPr lang="en-US" smtClean="0"/>
          </a:p>
          <a:p>
            <a:r>
              <a:rPr lang="en-US" smtClean="0"/>
              <a:t>2010</a:t>
            </a:r>
            <a:endParaRPr lang="lt-LT" smtClean="0"/>
          </a:p>
          <a:p>
            <a:pPr lvl="1"/>
            <a:r>
              <a:rPr lang="lt-LT" smtClean="0"/>
              <a:t>Koalicinė vyriausybė (MP-konservatorius, ŠM ministras – liberalsąjūdietis) </a:t>
            </a:r>
          </a:p>
          <a:p>
            <a:r>
              <a:rPr lang="lt-LT" smtClean="0"/>
              <a:t>Tyrimo vieta</a:t>
            </a:r>
          </a:p>
          <a:p>
            <a:pPr lvl="1"/>
            <a:r>
              <a:rPr lang="lt-LT" smtClean="0"/>
              <a:t>Švietimo ir mokslo ministerija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Darbo</a:t>
            </a:r>
            <a:r>
              <a:rPr lang="en-US" dirty="0" smtClean="0"/>
              <a:t> </a:t>
            </a:r>
            <a:r>
              <a:rPr lang="en-US" dirty="0" err="1" smtClean="0"/>
              <a:t>grupi</a:t>
            </a:r>
            <a:r>
              <a:rPr lang="lt-LT" dirty="0" smtClean="0"/>
              <a:t>ų skaičius</a:t>
            </a:r>
            <a:endParaRPr lang="lt-LT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7508875" cy="39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83"/>
                <a:gridCol w="2056504"/>
                <a:gridCol w="1854782"/>
              </a:tblGrid>
              <a:tr h="648072">
                <a:tc>
                  <a:txBody>
                    <a:bodyPr/>
                    <a:lstStyle/>
                    <a:p>
                      <a:endParaRPr lang="lt-L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2007</a:t>
                      </a:r>
                      <a:endParaRPr lang="lt-LT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2010</a:t>
                      </a:r>
                      <a:endParaRPr lang="lt-LT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Darbo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grup</a:t>
                      </a:r>
                      <a:r>
                        <a:rPr lang="lt-L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Komisijos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Tarybos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Dalyvavimo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atvej</a:t>
                      </a:r>
                      <a:r>
                        <a:rPr lang="lt-L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ų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</a:t>
                      </a:r>
                      <a:endParaRPr lang="lt-LT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614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 (narių skaičius)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(686)</a:t>
                      </a:r>
                      <a:endParaRPr lang="lt-LT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(441)</a:t>
                      </a:r>
                      <a:endParaRPr lang="lt-LT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Atsikartojantys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nariai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33 %</a:t>
                      </a:r>
                      <a:endParaRPr lang="lt-LT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23 %</a:t>
                      </a:r>
                      <a:endParaRPr lang="lt-L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76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Kokius klausimus sprendė grupės?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lt-LT" dirty="0" smtClean="0"/>
              <a:t>Profesinis ugdymas</a:t>
            </a:r>
          </a:p>
          <a:p>
            <a:pPr lvl="1">
              <a:defRPr/>
            </a:pPr>
            <a:r>
              <a:rPr lang="lt-LT" dirty="0" smtClean="0"/>
              <a:t>Valstybinių </a:t>
            </a:r>
            <a:r>
              <a:rPr lang="lt-LT" dirty="0"/>
              <a:t>profesinio mokymo įstaigų </a:t>
            </a:r>
            <a:r>
              <a:rPr lang="lt-LT" dirty="0" smtClean="0"/>
              <a:t>valdymo </a:t>
            </a:r>
            <a:r>
              <a:rPr lang="lt-LT" dirty="0"/>
              <a:t>decentralizavimo programos projektui </a:t>
            </a:r>
            <a:r>
              <a:rPr lang="lt-LT" dirty="0" smtClean="0"/>
              <a:t>parengti</a:t>
            </a:r>
          </a:p>
          <a:p>
            <a:pPr>
              <a:defRPr/>
            </a:pPr>
            <a:r>
              <a:rPr lang="lt-LT" dirty="0" smtClean="0"/>
              <a:t>Bendrasis ugdymas</a:t>
            </a:r>
          </a:p>
          <a:p>
            <a:pPr lvl="1">
              <a:defRPr/>
            </a:pPr>
            <a:r>
              <a:rPr lang="lt-LT" dirty="0" smtClean="0"/>
              <a:t>Pavyzdiniam </a:t>
            </a:r>
            <a:r>
              <a:rPr lang="lt-LT" dirty="0"/>
              <a:t>mokytojo pareigybės aprašui </a:t>
            </a:r>
            <a:r>
              <a:rPr lang="lt-LT" dirty="0" smtClean="0"/>
              <a:t>parengti</a:t>
            </a:r>
          </a:p>
          <a:p>
            <a:pPr lvl="1">
              <a:defRPr/>
            </a:pPr>
            <a:r>
              <a:rPr lang="lt-LT" dirty="0"/>
              <a:t>Bendrojo lavinimo mokyklų veiklos kokybės išorės audito tvarkos aprašo, patvirtinto LR ŠM ministro 2007-04-02 įsakymu Nr. ISAK-587, pakeitimo projektui parengti</a:t>
            </a:r>
            <a:endParaRPr lang="lt-LT" dirty="0">
              <a:latin typeface="Arial"/>
            </a:endParaRPr>
          </a:p>
          <a:p>
            <a:pPr>
              <a:defRPr/>
            </a:pPr>
            <a:r>
              <a:rPr lang="lt-LT" dirty="0" smtClean="0"/>
              <a:t>Korupcija</a:t>
            </a:r>
          </a:p>
          <a:p>
            <a:pPr lvl="1">
              <a:defRPr/>
            </a:pPr>
            <a:r>
              <a:rPr lang="es-ES" dirty="0" smtClean="0"/>
              <a:t>ŠMM </a:t>
            </a:r>
            <a:r>
              <a:rPr lang="es-ES" dirty="0" err="1"/>
              <a:t>kovos</a:t>
            </a:r>
            <a:r>
              <a:rPr lang="es-ES" dirty="0"/>
              <a:t> su </a:t>
            </a:r>
            <a:r>
              <a:rPr lang="es-ES" dirty="0" err="1"/>
              <a:t>korupcija</a:t>
            </a:r>
            <a:r>
              <a:rPr lang="es-ES" dirty="0"/>
              <a:t> </a:t>
            </a:r>
            <a:r>
              <a:rPr lang="es-ES" dirty="0" err="1"/>
              <a:t>planavimas</a:t>
            </a:r>
            <a:r>
              <a:rPr lang="es-ES" dirty="0"/>
              <a:t> ir </a:t>
            </a:r>
            <a:r>
              <a:rPr lang="es-ES" dirty="0" err="1" smtClean="0"/>
              <a:t>kontrolė</a:t>
            </a:r>
            <a:endParaRPr lang="lt-LT" dirty="0" smtClean="0"/>
          </a:p>
          <a:p>
            <a:pPr>
              <a:defRPr/>
            </a:pPr>
            <a:r>
              <a:rPr lang="lt-LT" dirty="0" smtClean="0"/>
              <a:t>Moksliniai tyrimai</a:t>
            </a:r>
          </a:p>
          <a:p>
            <a:pPr lvl="1">
              <a:defRPr/>
            </a:pPr>
            <a:r>
              <a:rPr lang="pt-BR" dirty="0" smtClean="0"/>
              <a:t>Mokslo </a:t>
            </a:r>
            <a:r>
              <a:rPr lang="pt-BR" dirty="0"/>
              <a:t>ir studijų reformos modeliui </a:t>
            </a:r>
            <a:r>
              <a:rPr lang="pt-BR" dirty="0" smtClean="0"/>
              <a:t>parengti</a:t>
            </a:r>
            <a:endParaRPr lang="lt-LT" dirty="0" smtClean="0"/>
          </a:p>
          <a:p>
            <a:pPr>
              <a:defRPr/>
            </a:pPr>
            <a:r>
              <a:rPr lang="lt-LT" dirty="0" smtClean="0"/>
              <a:t>Švietimas</a:t>
            </a:r>
          </a:p>
          <a:p>
            <a:pPr lvl="1">
              <a:defRPr/>
            </a:pPr>
            <a:r>
              <a:rPr lang="lt-LT" dirty="0" smtClean="0"/>
              <a:t>Parengti </a:t>
            </a:r>
            <a:r>
              <a:rPr lang="lt-LT" dirty="0"/>
              <a:t>Valstybinės švietimo strategijos įgyvendinimo pusiaukelės </a:t>
            </a:r>
            <a:r>
              <a:rPr lang="lt-LT" dirty="0" err="1"/>
              <a:t>reflekcijos</a:t>
            </a:r>
            <a:r>
              <a:rPr lang="lt-LT" dirty="0"/>
              <a:t> priemonių planą; parengti atsakymo LR Vyriausybei dėl Valstybinės švietimo strategijos 2003-2012 m. nuostatų patikslinimo </a:t>
            </a:r>
            <a:r>
              <a:rPr lang="lt-LT" dirty="0" smtClean="0"/>
              <a:t>projektą</a:t>
            </a:r>
          </a:p>
          <a:p>
            <a:pPr>
              <a:defRPr/>
            </a:pPr>
            <a:r>
              <a:rPr lang="lt-LT" dirty="0" smtClean="0"/>
              <a:t>Aukštasis mokslas</a:t>
            </a:r>
          </a:p>
          <a:p>
            <a:pPr lvl="1">
              <a:defRPr/>
            </a:pPr>
            <a:r>
              <a:rPr lang="lt-LT" dirty="0" smtClean="0"/>
              <a:t>Apsvarstyti </a:t>
            </a:r>
            <a:r>
              <a:rPr lang="lt-LT" dirty="0"/>
              <a:t>Kauno medicinos universiteto Psichofiziologijos ir reabilitacijos instituto perdavimo Klaipėdos universitetui </a:t>
            </a:r>
            <a:r>
              <a:rPr lang="lt-LT" dirty="0" smtClean="0"/>
              <a:t>tikslingumą</a:t>
            </a:r>
          </a:p>
          <a:p>
            <a:pPr lvl="1">
              <a:defRPr/>
            </a:pPr>
            <a:r>
              <a:rPr lang="lt-LT" dirty="0"/>
              <a:t>2008 m. studentų priėmimo į aukštąsias mokyklas planui </a:t>
            </a:r>
            <a:r>
              <a:rPr lang="lt-LT" dirty="0" err="1" smtClean="0"/>
              <a:t>patengti</a:t>
            </a:r>
            <a:endParaRPr lang="lt-LT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lt-LT" b="0" dirty="0">
              <a:latin typeface="Arial"/>
            </a:endParaRPr>
          </a:p>
          <a:p>
            <a:pPr>
              <a:defRPr/>
            </a:pPr>
            <a:endParaRPr lang="lt-LT" dirty="0" smtClean="0"/>
          </a:p>
          <a:p>
            <a:pPr>
              <a:defRPr/>
            </a:pPr>
            <a:endParaRPr lang="lt-LT" b="0" dirty="0">
              <a:latin typeface="Arial"/>
            </a:endParaRPr>
          </a:p>
          <a:p>
            <a:pPr>
              <a:defRPr/>
            </a:pPr>
            <a:endParaRPr lang="lt-LT" dirty="0" smtClean="0"/>
          </a:p>
          <a:p>
            <a:pPr>
              <a:defRPr/>
            </a:pPr>
            <a:endParaRPr lang="lt-LT" b="0" dirty="0">
              <a:latin typeface="Arial"/>
            </a:endParaRPr>
          </a:p>
          <a:p>
            <a:pPr>
              <a:defRPr/>
            </a:pPr>
            <a:endParaRPr lang="pt-BR" b="0" dirty="0">
              <a:latin typeface="Arial"/>
            </a:endParaRPr>
          </a:p>
          <a:p>
            <a:pPr>
              <a:defRPr/>
            </a:pPr>
            <a:endParaRPr lang="lt-LT" dirty="0" smtClean="0"/>
          </a:p>
          <a:p>
            <a:pPr>
              <a:defRPr/>
            </a:pPr>
            <a:endParaRPr lang="es-ES" b="0" dirty="0">
              <a:latin typeface="Arial"/>
            </a:endParaRPr>
          </a:p>
          <a:p>
            <a:pPr>
              <a:defRPr/>
            </a:pPr>
            <a:endParaRPr lang="lt-LT" b="0" dirty="0">
              <a:latin typeface="Arial"/>
            </a:endParaRPr>
          </a:p>
          <a:p>
            <a:pPr>
              <a:defRPr/>
            </a:pPr>
            <a:endParaRPr lang="lt-LT" b="0" dirty="0">
              <a:latin typeface="Arial"/>
            </a:endParaRPr>
          </a:p>
          <a:p>
            <a:pPr>
              <a:defRPr/>
            </a:pP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Kaip atrodo statistinė grupė?</a:t>
            </a:r>
            <a:endParaRPr lang="lt-LT" dirty="0"/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2007</a:t>
            </a:r>
            <a:endParaRPr lang="lt-LT" smtClean="0"/>
          </a:p>
          <a:p>
            <a:endParaRPr lang="en-US" smtClean="0"/>
          </a:p>
          <a:p>
            <a:pPr lvl="1"/>
            <a:r>
              <a:rPr lang="en-US" smtClean="0"/>
              <a:t>Nari</a:t>
            </a:r>
            <a:r>
              <a:rPr lang="lt-LT" smtClean="0"/>
              <a:t>ų skaičius</a:t>
            </a:r>
          </a:p>
          <a:p>
            <a:pPr lvl="2"/>
            <a:r>
              <a:rPr lang="lt-LT" smtClean="0"/>
              <a:t>MIN</a:t>
            </a:r>
            <a:r>
              <a:rPr lang="en-US" smtClean="0"/>
              <a:t>=3</a:t>
            </a:r>
          </a:p>
          <a:p>
            <a:pPr lvl="2"/>
            <a:r>
              <a:rPr lang="en-US" smtClean="0"/>
              <a:t>MAX=40</a:t>
            </a:r>
          </a:p>
          <a:p>
            <a:pPr lvl="2"/>
            <a:r>
              <a:rPr lang="en-US" smtClean="0"/>
              <a:t>VIDUTINIS=12</a:t>
            </a:r>
            <a:endParaRPr lang="lt-LT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2010</a:t>
            </a:r>
          </a:p>
          <a:p>
            <a:endParaRPr lang="en-US" smtClean="0"/>
          </a:p>
          <a:p>
            <a:pPr lvl="1"/>
            <a:r>
              <a:rPr lang="en-US" smtClean="0"/>
              <a:t>Nari</a:t>
            </a:r>
            <a:r>
              <a:rPr lang="lt-LT" smtClean="0"/>
              <a:t>ų skaičius</a:t>
            </a:r>
          </a:p>
          <a:p>
            <a:pPr lvl="2"/>
            <a:r>
              <a:rPr lang="lt-LT" smtClean="0"/>
              <a:t>MIN</a:t>
            </a:r>
            <a:r>
              <a:rPr lang="en-US" smtClean="0"/>
              <a:t>=3</a:t>
            </a:r>
          </a:p>
          <a:p>
            <a:pPr lvl="2"/>
            <a:r>
              <a:rPr lang="en-US" smtClean="0"/>
              <a:t>MAX=36</a:t>
            </a:r>
          </a:p>
          <a:p>
            <a:pPr lvl="2"/>
            <a:r>
              <a:rPr lang="en-US" smtClean="0"/>
              <a:t>VIDUTINIS=10</a:t>
            </a:r>
            <a:endParaRPr lang="lt-LT" smtClean="0"/>
          </a:p>
        </p:txBody>
      </p:sp>
      <p:sp>
        <p:nvSpPr>
          <p:cNvPr id="2970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lt-LT"/>
              <a:t>www.themegallery.com</a:t>
            </a:r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Company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buriamos</a:t>
            </a:r>
            <a:r>
              <a:rPr lang="en-US" dirty="0" smtClean="0"/>
              <a:t> </a:t>
            </a:r>
            <a:r>
              <a:rPr lang="en-US" dirty="0" err="1" smtClean="0"/>
              <a:t>darbo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lt-LT" dirty="0" smtClean="0"/>
              <a:t>ės?</a:t>
            </a:r>
            <a:endParaRPr lang="lt-LT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Institucijos iniciatyva</a:t>
            </a:r>
            <a:r>
              <a:rPr lang="en-US" smtClean="0"/>
              <a:t> (</a:t>
            </a:r>
            <a:r>
              <a:rPr lang="lt-LT" smtClean="0"/>
              <a:t>ŠMM</a:t>
            </a:r>
            <a:r>
              <a:rPr lang="en-US" smtClean="0"/>
              <a:t>)</a:t>
            </a:r>
            <a:endParaRPr lang="lt-LT" smtClean="0"/>
          </a:p>
          <a:p>
            <a:pPr lvl="1"/>
            <a:r>
              <a:rPr lang="lt-LT" smtClean="0"/>
              <a:t>Naujam klausimui ar problemai išspręsti</a:t>
            </a:r>
          </a:p>
          <a:p>
            <a:pPr lvl="1"/>
            <a:r>
              <a:rPr lang="lt-LT" smtClean="0"/>
              <a:t>Kai trūksta žinių apie reiškinį</a:t>
            </a:r>
          </a:p>
          <a:p>
            <a:endParaRPr lang="lt-LT" smtClean="0"/>
          </a:p>
          <a:p>
            <a:r>
              <a:rPr lang="lt-LT" smtClean="0"/>
              <a:t>Būrimo procesas nereglamentuojamas, tačiau visos ministerijos naudojasi panašia praktika.</a:t>
            </a:r>
          </a:p>
          <a:p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/>
              <a:t>Darbo grupių tipas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0825" y="1125538"/>
          <a:ext cx="8642350" cy="532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404"/>
                <a:gridCol w="2353924"/>
                <a:gridCol w="5688632"/>
              </a:tblGrid>
              <a:tr h="364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Nr.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Darbo grupės tipas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Turinys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Reformos 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lt-LT" sz="1800" dirty="0" err="1" smtClean="0">
                          <a:effectLst/>
                        </a:rPr>
                        <a:t>prendimai</a:t>
                      </a:r>
                      <a:r>
                        <a:rPr lang="lt-LT" sz="1800" dirty="0" smtClean="0">
                          <a:effectLst/>
                        </a:rPr>
                        <a:t> </a:t>
                      </a:r>
                      <a:r>
                        <a:rPr lang="lt-LT" sz="1800" b="1" i="0" dirty="0">
                          <a:solidFill>
                            <a:srgbClr val="FF0000"/>
                          </a:solidFill>
                          <a:effectLst/>
                        </a:rPr>
                        <a:t>iš esmės pakeis </a:t>
                      </a:r>
                      <a:r>
                        <a:rPr lang="lt-LT" sz="1800" dirty="0">
                          <a:effectLst/>
                        </a:rPr>
                        <a:t>esamą praktiką bei apims </a:t>
                      </a: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lt-LT" sz="1800" dirty="0" smtClean="0">
                          <a:effectLst/>
                        </a:rPr>
                        <a:t>e </a:t>
                      </a:r>
                      <a:r>
                        <a:rPr lang="lt-LT" sz="1800" dirty="0">
                          <a:effectLst/>
                        </a:rPr>
                        <a:t>vieną konkrečios politikos veiklos sritį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2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Strateginiai pokyčiai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lt-LT" sz="1800" dirty="0" err="1" smtClean="0">
                          <a:effectLst/>
                        </a:rPr>
                        <a:t>prendžia</a:t>
                      </a:r>
                      <a:r>
                        <a:rPr lang="lt-LT" sz="1800" dirty="0" smtClean="0">
                          <a:effectLst/>
                        </a:rPr>
                        <a:t> </a:t>
                      </a:r>
                      <a:r>
                        <a:rPr lang="lt-LT" sz="1800" dirty="0">
                          <a:effectLst/>
                        </a:rPr>
                        <a:t>strateginės </a:t>
                      </a:r>
                      <a:r>
                        <a:rPr lang="lt-LT" sz="1800" dirty="0" smtClean="0">
                          <a:effectLst/>
                        </a:rPr>
                        <a:t>svarbos </a:t>
                      </a:r>
                      <a:r>
                        <a:rPr lang="lt-LT" sz="1800" dirty="0">
                          <a:effectLst/>
                        </a:rPr>
                        <a:t>sektoriaus klausimus, o jiems nuspręsti </a:t>
                      </a:r>
                      <a:r>
                        <a:rPr lang="lt-LT" sz="1800" b="1" dirty="0">
                          <a:solidFill>
                            <a:srgbClr val="FF0000"/>
                          </a:solidFill>
                          <a:effectLst/>
                        </a:rPr>
                        <a:t>reikalingos naujos idėjos</a:t>
                      </a:r>
                      <a:r>
                        <a:rPr lang="lt-LT" sz="1800" dirty="0">
                          <a:effectLst/>
                        </a:rPr>
                        <a:t>.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3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Administraciniai pokyčiai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</a:t>
                      </a:r>
                      <a:r>
                        <a:rPr lang="lt-LT" sz="1800" dirty="0" err="1" smtClean="0">
                          <a:effectLst/>
                        </a:rPr>
                        <a:t>dministruoja</a:t>
                      </a:r>
                      <a:r>
                        <a:rPr lang="lt-LT" sz="1800" dirty="0" smtClean="0">
                          <a:effectLst/>
                        </a:rPr>
                        <a:t> </a:t>
                      </a:r>
                      <a:r>
                        <a:rPr lang="lt-LT" sz="1800" dirty="0">
                          <a:effectLst/>
                        </a:rPr>
                        <a:t>teisės aktų leidybos procesą arba kitaip </a:t>
                      </a:r>
                      <a:r>
                        <a:rPr lang="lt-LT" sz="1800" b="1" dirty="0">
                          <a:solidFill>
                            <a:srgbClr val="FF0000"/>
                          </a:solidFill>
                          <a:effectLst/>
                        </a:rPr>
                        <a:t>prižiūri, stebi ar kontroliuoja </a:t>
                      </a:r>
                      <a:r>
                        <a:rPr lang="lt-LT" sz="1800" dirty="0">
                          <a:effectLst/>
                        </a:rPr>
                        <a:t>jiems pavestų teisės normų įgyvendinimą.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2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4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Vidiniai pokyčiai</a:t>
                      </a:r>
                      <a:endParaRPr lang="lt-LT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u</a:t>
                      </a:r>
                      <a:r>
                        <a:rPr lang="lt-LT" sz="1800" dirty="0" smtClean="0">
                          <a:effectLst/>
                        </a:rPr>
                        <a:t> </a:t>
                      </a:r>
                      <a:r>
                        <a:rPr lang="lt-LT" sz="1800" dirty="0">
                          <a:effectLst/>
                        </a:rPr>
                        <a:t>organizacijos </a:t>
                      </a:r>
                      <a:r>
                        <a:rPr lang="lt-LT" sz="1800" b="1" dirty="0">
                          <a:solidFill>
                            <a:srgbClr val="FF0000"/>
                          </a:solidFill>
                          <a:effectLst/>
                        </a:rPr>
                        <a:t>vidiniais valdymo tikslais susijusios </a:t>
                      </a:r>
                      <a:r>
                        <a:rPr lang="lt-LT" sz="1800" dirty="0">
                          <a:effectLst/>
                        </a:rPr>
                        <a:t>grupės, tokios kaip naujo dokumentacijos plano rengimas ar vidinės organizacinės struktūros tobulinimas.</a:t>
                      </a:r>
                      <a:endParaRPr lang="lt-LT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Darbo grupių tipas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7504" y="980728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GB" b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TURINYS</a:t>
            </a:r>
            <a:endParaRPr lang="en-US" dirty="0"/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2819400" y="21336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2438400" y="20145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gray">
          <a:xfrm>
            <a:off x="3048000" y="2189163"/>
            <a:ext cx="44037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lt-LT" b="1"/>
              <a:t>Įvadas: viešosios politikos dalyviai</a:t>
            </a:r>
            <a:endParaRPr lang="en-US" b="1"/>
          </a:p>
        </p:txBody>
      </p:sp>
      <p:sp>
        <p:nvSpPr>
          <p:cNvPr id="15367" name="Text Box 26"/>
          <p:cNvSpPr txBox="1">
            <a:spLocks noChangeArrowheads="1"/>
          </p:cNvSpPr>
          <p:nvPr/>
        </p:nvSpPr>
        <p:spPr bwMode="gray">
          <a:xfrm>
            <a:off x="2592388" y="21129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1</a:t>
            </a: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2819400" y="29718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2438400" y="28527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0" name="Text Box 29"/>
          <p:cNvSpPr txBox="1">
            <a:spLocks noChangeArrowheads="1"/>
          </p:cNvSpPr>
          <p:nvPr/>
        </p:nvSpPr>
        <p:spPr bwMode="gray">
          <a:xfrm>
            <a:off x="3048000" y="30273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lt-LT" b="1"/>
              <a:t>Tyrimas (šiek statistikos)</a:t>
            </a:r>
            <a:endParaRPr lang="en-US" b="1"/>
          </a:p>
        </p:txBody>
      </p:sp>
      <p:sp>
        <p:nvSpPr>
          <p:cNvPr id="15371" name="Text Box 30"/>
          <p:cNvSpPr txBox="1">
            <a:spLocks noChangeArrowheads="1"/>
          </p:cNvSpPr>
          <p:nvPr/>
        </p:nvSpPr>
        <p:spPr bwMode="gray">
          <a:xfrm>
            <a:off x="2592388" y="29511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2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2819400" y="38100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2438400" y="36909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4" name="Text Box 33"/>
          <p:cNvSpPr txBox="1">
            <a:spLocks noChangeArrowheads="1"/>
          </p:cNvSpPr>
          <p:nvPr/>
        </p:nvSpPr>
        <p:spPr bwMode="gray">
          <a:xfrm>
            <a:off x="3048000" y="38655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lt-LT" b="1"/>
              <a:t>Viešosios politikos dalyvių tinklai</a:t>
            </a:r>
            <a:endParaRPr lang="en-US" b="1"/>
          </a:p>
        </p:txBody>
      </p:sp>
      <p:sp>
        <p:nvSpPr>
          <p:cNvPr id="15375" name="Text Box 34"/>
          <p:cNvSpPr txBox="1">
            <a:spLocks noChangeArrowheads="1"/>
          </p:cNvSpPr>
          <p:nvPr/>
        </p:nvSpPr>
        <p:spPr bwMode="gray">
          <a:xfrm>
            <a:off x="2592388" y="37893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3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2819400" y="47244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2438400" y="46053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8" name="Text Box 37"/>
          <p:cNvSpPr txBox="1">
            <a:spLocks noChangeArrowheads="1"/>
          </p:cNvSpPr>
          <p:nvPr/>
        </p:nvSpPr>
        <p:spPr bwMode="gray">
          <a:xfrm>
            <a:off x="3048000" y="47799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lt-LT" b="1"/>
              <a:t>Išvados ir rekomendacijos</a:t>
            </a:r>
            <a:endParaRPr lang="en-US" b="1"/>
          </a:p>
        </p:txBody>
      </p:sp>
      <p:sp>
        <p:nvSpPr>
          <p:cNvPr id="15379" name="Text Box 38"/>
          <p:cNvSpPr txBox="1">
            <a:spLocks noChangeArrowheads="1"/>
          </p:cNvSpPr>
          <p:nvPr/>
        </p:nvSpPr>
        <p:spPr bwMode="gray">
          <a:xfrm>
            <a:off x="2592388" y="47037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Darbo</a:t>
            </a:r>
            <a:r>
              <a:rPr lang="en-US" dirty="0" smtClean="0"/>
              <a:t> </a:t>
            </a:r>
            <a:r>
              <a:rPr lang="en-US" dirty="0" err="1" smtClean="0"/>
              <a:t>grupi</a:t>
            </a:r>
            <a:r>
              <a:rPr lang="lt-LT" dirty="0" smtClean="0"/>
              <a:t>ų veiklos sritis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51520" y="980728"/>
          <a:ext cx="8496944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Darbo grupių rūšis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7504" y="98072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1" name="Oval 2"/>
          <p:cNvSpPr>
            <a:spLocks noChangeArrowheads="1"/>
          </p:cNvSpPr>
          <p:nvPr/>
        </p:nvSpPr>
        <p:spPr bwMode="auto">
          <a:xfrm>
            <a:off x="4643438" y="3500438"/>
            <a:ext cx="3024187" cy="20161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Tarpiniai apibendrinimai</a:t>
            </a:r>
            <a:endParaRPr lang="lt-LT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Apibendrinant, darbo grupės veikia kaip:</a:t>
            </a:r>
          </a:p>
          <a:p>
            <a:pPr lvl="1"/>
            <a:r>
              <a:rPr lang="lt-LT" smtClean="0"/>
              <a:t>horizontalaus koordinavimo mechanizmas</a:t>
            </a:r>
          </a:p>
          <a:p>
            <a:pPr lvl="2"/>
            <a:r>
              <a:rPr lang="lt-LT" smtClean="0"/>
              <a:t>Vidinis (organizacijos viduje)</a:t>
            </a:r>
          </a:p>
          <a:p>
            <a:pPr lvl="2"/>
            <a:r>
              <a:rPr lang="lt-LT" smtClean="0"/>
              <a:t>Išorinis (valstybės tarnybos-vyriausybės viduje)</a:t>
            </a:r>
          </a:p>
          <a:p>
            <a:pPr lvl="1"/>
            <a:r>
              <a:rPr lang="lt-LT" smtClean="0"/>
              <a:t>Idėjų paieškos instrumentas</a:t>
            </a:r>
          </a:p>
          <a:p>
            <a:pPr lvl="1"/>
            <a:r>
              <a:rPr lang="lt-LT" smtClean="0"/>
              <a:t>Žinių spragų užpildymo</a:t>
            </a:r>
          </a:p>
          <a:p>
            <a:pPr lvl="1"/>
            <a:r>
              <a:rPr lang="lt-LT" smtClean="0"/>
              <a:t>Sprendimų legalizavimo instrumentas</a:t>
            </a:r>
          </a:p>
          <a:p>
            <a:endParaRPr lang="lt-LT" smtClean="0"/>
          </a:p>
          <a:p>
            <a:r>
              <a:rPr lang="lt-LT" smtClean="0"/>
              <a:t>Ar naudojamas kaip interesų derinimo?</a:t>
            </a:r>
          </a:p>
          <a:p>
            <a:pPr lvl="1"/>
            <a:r>
              <a:rPr lang="lt-LT" smtClean="0"/>
              <a:t>Įtampų mažinimo?</a:t>
            </a:r>
          </a:p>
          <a:p>
            <a:pPr lvl="1"/>
            <a:r>
              <a:rPr lang="lt-LT" smtClean="0"/>
              <a:t>Įgyvendinimo stiprinimo?</a:t>
            </a:r>
          </a:p>
          <a:p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/>
              <a:t>ŠMM </a:t>
            </a:r>
            <a:r>
              <a:rPr lang="en-US" dirty="0" smtClean="0"/>
              <a:t>2007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925513"/>
            <a:ext cx="90836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ŠMM </a:t>
            </a:r>
            <a:r>
              <a:rPr lang="en-US" dirty="0" smtClean="0"/>
              <a:t>2010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925513"/>
            <a:ext cx="90836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Dalyvių priskyrimas pagal jų veikimo rūšį.</a:t>
            </a:r>
            <a:endParaRPr lang="lt-LT" sz="3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>
            <a:normAutofit fontScale="70000" lnSpcReduction="20000"/>
          </a:bodyPr>
          <a:lstStyle/>
          <a:p>
            <a:pPr fontAlgn="t">
              <a:defRPr/>
            </a:pPr>
            <a:r>
              <a:rPr lang="lt-LT" dirty="0"/>
              <a:t>Biblioteka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Institutas</a:t>
            </a:r>
            <a:endParaRPr lang="lt-LT" b="0" dirty="0"/>
          </a:p>
          <a:p>
            <a:pPr fontAlgn="t">
              <a:defRPr/>
            </a:pPr>
            <a:r>
              <a:rPr lang="lt-LT" dirty="0"/>
              <a:t>Kolegija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Mokykla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Profesinė mokykla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Neformalaus švietimo mokykla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Universitetas</a:t>
            </a:r>
            <a:endParaRPr lang="lt-LT" b="0" dirty="0"/>
          </a:p>
          <a:p>
            <a:pPr fontAlgn="t">
              <a:defRPr/>
            </a:pPr>
            <a:r>
              <a:rPr lang="lt-LT" dirty="0"/>
              <a:t>NVO</a:t>
            </a:r>
            <a:endParaRPr lang="lt-LT" b="0" dirty="0"/>
          </a:p>
          <a:p>
            <a:pPr fontAlgn="t">
              <a:defRPr/>
            </a:pPr>
            <a:r>
              <a:rPr lang="lt-LT" dirty="0"/>
              <a:t>Ligoninė/poliklinika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Savivalda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Verslo organizacija</a:t>
            </a:r>
            <a:endParaRPr lang="lt-LT" b="0" dirty="0"/>
          </a:p>
          <a:p>
            <a:pPr fontAlgn="t">
              <a:defRPr/>
            </a:pPr>
            <a:r>
              <a:rPr lang="lt-LT" dirty="0"/>
              <a:t>Viešojo valdymo subjektas</a:t>
            </a:r>
            <a:endParaRPr lang="lt-LT" b="0" dirty="0"/>
          </a:p>
          <a:p>
            <a:pPr fontAlgn="t">
              <a:defRPr/>
            </a:pPr>
            <a:r>
              <a:rPr lang="lt-LT" dirty="0"/>
              <a:t>Muziejus</a:t>
            </a:r>
            <a:endParaRPr lang="lt-LT" b="0" dirty="0"/>
          </a:p>
          <a:p>
            <a:pPr fontAlgn="t">
              <a:defRPr/>
            </a:pPr>
            <a:r>
              <a:rPr lang="lt-LT" dirty="0"/>
              <a:t>Televizija</a:t>
            </a:r>
            <a:endParaRPr lang="lt-LT" b="0" dirty="0"/>
          </a:p>
          <a:p>
            <a:pPr>
              <a:defRPr/>
            </a:pP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>
            <a:normAutofit fontScale="70000" lnSpcReduction="20000"/>
          </a:bodyPr>
          <a:lstStyle/>
          <a:p>
            <a:pPr fontAlgn="t">
              <a:defRPr/>
            </a:pPr>
            <a:r>
              <a:rPr lang="lt-LT" dirty="0"/>
              <a:t>Gydytojai/slaugytojai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Vartotojai/pacientai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Mokslininkai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Menininkai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Mokiniai/vaikai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Studentai/jaunimas</a:t>
            </a:r>
            <a:endParaRPr lang="lt-LT" b="0" dirty="0"/>
          </a:p>
          <a:p>
            <a:pPr fontAlgn="t">
              <a:defRPr/>
            </a:pPr>
            <a:r>
              <a:rPr lang="lt-LT" dirty="0"/>
              <a:t>Nepriklausomas</a:t>
            </a:r>
            <a:endParaRPr lang="lt-LT" b="0" dirty="0"/>
          </a:p>
          <a:p>
            <a:pPr fontAlgn="t">
              <a:defRPr/>
            </a:pPr>
            <a:r>
              <a:rPr lang="lt-LT" dirty="0"/>
              <a:t>Sportininkai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Tėvai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Mokytojai</a:t>
            </a:r>
            <a:endParaRPr lang="lt-LT" b="0" dirty="0"/>
          </a:p>
          <a:p>
            <a:pPr fontAlgn="t">
              <a:defRPr/>
            </a:pPr>
            <a:r>
              <a:rPr lang="lt-LT" dirty="0"/>
              <a:t>Universitetai/kolegijos</a:t>
            </a:r>
            <a:endParaRPr lang="lt-LT" b="0" dirty="0"/>
          </a:p>
          <a:p>
            <a:pPr>
              <a:defRPr/>
            </a:pPr>
            <a:endParaRPr lang="lt-LT" dirty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395288" y="1125538"/>
            <a:ext cx="3960812" cy="5746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8" name="Rectangle 7"/>
          <p:cNvSpPr/>
          <p:nvPr/>
        </p:nvSpPr>
        <p:spPr bwMode="auto">
          <a:xfrm>
            <a:off x="539750" y="1125538"/>
            <a:ext cx="3600450" cy="5746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lt-LT" dirty="0"/>
              <a:t>ORGANIZACIJOS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1150938"/>
            <a:ext cx="3600450" cy="5762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lt-LT" dirty="0"/>
              <a:t>INDIVIDAI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Kas dalyvauja?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196752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ŠMM </a:t>
            </a:r>
            <a:r>
              <a:rPr lang="en-US" dirty="0" smtClean="0"/>
              <a:t>2010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/>
          <a:srcRect l="539" t="2473" r="14072" b="1805"/>
          <a:stretch>
            <a:fillRect/>
          </a:stretch>
        </p:blipFill>
        <p:spPr bwMode="auto">
          <a:xfrm>
            <a:off x="168275" y="908050"/>
            <a:ext cx="8789988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ŠMM </a:t>
            </a:r>
            <a:r>
              <a:rPr lang="en-US" dirty="0" smtClean="0"/>
              <a:t>2007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41988" name="Picture 5"/>
          <p:cNvPicPr>
            <a:picLocks noChangeAspect="1"/>
          </p:cNvPicPr>
          <p:nvPr/>
        </p:nvPicPr>
        <p:blipFill>
          <a:blip r:embed="rId2"/>
          <a:srcRect l="42953" t="40868" r="25839" b="24126"/>
          <a:stretch>
            <a:fillRect/>
          </a:stretch>
        </p:blipFill>
        <p:spPr bwMode="auto">
          <a:xfrm>
            <a:off x="755650" y="981075"/>
            <a:ext cx="80010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Dalyviai</a:t>
            </a:r>
            <a:r>
              <a:rPr lang="en-US" dirty="0" smtClean="0"/>
              <a:t> </a:t>
            </a:r>
            <a:r>
              <a:rPr lang="en-US" dirty="0" err="1" smtClean="0"/>
              <a:t>pagal</a:t>
            </a:r>
            <a:r>
              <a:rPr lang="en-US" dirty="0" smtClean="0"/>
              <a:t> </a:t>
            </a:r>
            <a:r>
              <a:rPr lang="en-US" dirty="0" err="1" smtClean="0"/>
              <a:t>atstovaujam</a:t>
            </a:r>
            <a:r>
              <a:rPr lang="lt-LT" dirty="0" smtClean="0"/>
              <a:t>ą s</a:t>
            </a:r>
            <a:r>
              <a:rPr lang="en-US" dirty="0" err="1" smtClean="0"/>
              <a:t>ektori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288" y="765175"/>
          <a:ext cx="7632700" cy="6103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056118"/>
                <a:gridCol w="2544283"/>
              </a:tblGrid>
              <a:tr h="167751">
                <a:tc>
                  <a:txBody>
                    <a:bodyPr/>
                    <a:lstStyle/>
                    <a:p>
                      <a:pPr algn="ctr" fontAlgn="b"/>
                      <a:endParaRPr lang="lt-L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200" u="none" strike="noStrike" dirty="0">
                          <a:effectLst/>
                        </a:rPr>
                        <a:t>2007</a:t>
                      </a:r>
                      <a:endParaRPr lang="lt-L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200" u="none" strike="noStrike" dirty="0">
                          <a:effectLst/>
                        </a:rPr>
                        <a:t>2010</a:t>
                      </a:r>
                      <a:endParaRPr lang="lt-L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 smtClean="0">
                          <a:effectLst/>
                        </a:rPr>
                        <a:t>Aukštasis </a:t>
                      </a:r>
                      <a:r>
                        <a:rPr lang="lt-LT" sz="1600" u="none" strike="noStrike" dirty="0">
                          <a:effectLst/>
                        </a:rPr>
                        <a:t>mokslas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39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20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Aplinkos apsauga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6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Finansai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 smtClean="0">
                          <a:effectLst/>
                        </a:rPr>
                        <a:t>Kultūra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8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48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Mokslo ir </a:t>
                      </a:r>
                      <a:r>
                        <a:rPr lang="lt-LT" sz="1600" u="none" strike="noStrike" dirty="0" smtClean="0">
                          <a:effectLst/>
                        </a:rPr>
                        <a:t>studijų </a:t>
                      </a:r>
                      <a:r>
                        <a:rPr lang="lt-LT" sz="1600" u="none" strike="noStrike" dirty="0">
                          <a:effectLst/>
                        </a:rPr>
                        <a:t>institucija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264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130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 smtClean="0">
                          <a:effectLst/>
                        </a:rPr>
                        <a:t>Prezidentūra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Savivalda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22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13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Seimas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7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Socialine apsauga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56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33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Sveikatos apsauga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7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Svietimas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578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329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Susisiekimas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 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Ukis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46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Uzsienio reikalai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7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Vidaus reikalai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22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Nepriklausomas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Zemes ukis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Ziniasklaida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7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IT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19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 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Statistika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Teisingumas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Vyriausybe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7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0" marR="6710" marT="6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0" marR="6710" marT="6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110" name="Oval 10"/>
          <p:cNvSpPr>
            <a:spLocks noChangeArrowheads="1"/>
          </p:cNvSpPr>
          <p:nvPr/>
        </p:nvSpPr>
        <p:spPr bwMode="auto">
          <a:xfrm>
            <a:off x="-1331913" y="-242888"/>
            <a:ext cx="914400" cy="91440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1" name="Oval 11"/>
          <p:cNvSpPr>
            <a:spLocks noChangeArrowheads="1"/>
          </p:cNvSpPr>
          <p:nvPr/>
        </p:nvSpPr>
        <p:spPr bwMode="auto">
          <a:xfrm>
            <a:off x="4572000" y="2205038"/>
            <a:ext cx="720725" cy="52228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2" name="Oval 12"/>
          <p:cNvSpPr>
            <a:spLocks noChangeArrowheads="1"/>
          </p:cNvSpPr>
          <p:nvPr/>
        </p:nvSpPr>
        <p:spPr bwMode="auto">
          <a:xfrm>
            <a:off x="4572000" y="1125538"/>
            <a:ext cx="720725" cy="52228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3" name="Oval 13"/>
          <p:cNvSpPr>
            <a:spLocks noChangeArrowheads="1"/>
          </p:cNvSpPr>
          <p:nvPr/>
        </p:nvSpPr>
        <p:spPr bwMode="auto">
          <a:xfrm>
            <a:off x="4572000" y="3716338"/>
            <a:ext cx="720725" cy="52228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4" name="Oval 14"/>
          <p:cNvSpPr>
            <a:spLocks noChangeArrowheads="1"/>
          </p:cNvSpPr>
          <p:nvPr/>
        </p:nvSpPr>
        <p:spPr bwMode="auto">
          <a:xfrm>
            <a:off x="6372225" y="3716338"/>
            <a:ext cx="720725" cy="52228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5" name="Oval 15"/>
          <p:cNvSpPr>
            <a:spLocks noChangeArrowheads="1"/>
          </p:cNvSpPr>
          <p:nvPr/>
        </p:nvSpPr>
        <p:spPr bwMode="auto">
          <a:xfrm>
            <a:off x="6372225" y="2205038"/>
            <a:ext cx="720725" cy="52228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6" name="Oval 16"/>
          <p:cNvSpPr>
            <a:spLocks noChangeArrowheads="1"/>
          </p:cNvSpPr>
          <p:nvPr/>
        </p:nvSpPr>
        <p:spPr bwMode="auto">
          <a:xfrm>
            <a:off x="4572000" y="3194050"/>
            <a:ext cx="720725" cy="522288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43117" name="Oval 17"/>
          <p:cNvSpPr>
            <a:spLocks noChangeArrowheads="1"/>
          </p:cNvSpPr>
          <p:nvPr/>
        </p:nvSpPr>
        <p:spPr bwMode="auto">
          <a:xfrm>
            <a:off x="4572000" y="4238625"/>
            <a:ext cx="720725" cy="523875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ĮVADAS</a:t>
            </a:r>
            <a:endParaRPr lang="lt-LT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Viena svarbiausių viešo valdymo funkcijų –</a:t>
            </a:r>
          </a:p>
          <a:p>
            <a:pPr lvl="1"/>
            <a:r>
              <a:rPr lang="lt-LT" smtClean="0"/>
              <a:t> kurti tokią valstybės reguliavimo sistemą, </a:t>
            </a:r>
          </a:p>
          <a:p>
            <a:pPr lvl="3"/>
            <a:r>
              <a:rPr lang="lt-LT" smtClean="0"/>
              <a:t>kuri stabdytų nepageidaujamas valstybės raidos kaitos pasekmes ir</a:t>
            </a:r>
          </a:p>
          <a:p>
            <a:pPr lvl="3"/>
            <a:r>
              <a:rPr lang="lt-LT" smtClean="0"/>
              <a:t>inicijuotų visuomenės lūkesčius atitinkančius pokyčius. </a:t>
            </a:r>
          </a:p>
          <a:p>
            <a:endParaRPr lang="lt-LT" smtClean="0"/>
          </a:p>
          <a:p>
            <a:r>
              <a:rPr lang="lt-LT" smtClean="0"/>
              <a:t>Stiprėjant visuomenės lūkesčiams dėl geresnio viešojo valdymo ir geriau išreikšto viešojo intereso gynimo, </a:t>
            </a:r>
          </a:p>
          <a:p>
            <a:pPr lvl="1"/>
            <a:r>
              <a:rPr lang="lt-LT" smtClean="0"/>
              <a:t>viešąjį valdymą realizuojančioms organizacinėms struktūroms tenka nauji iššūkiai realizuoti demokratinio lygiateisiškumo principus.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smtClean="0"/>
              <a:t>Organizacijų/individų rūšys</a:t>
            </a:r>
            <a:br>
              <a:rPr lang="lt-LT" sz="2800" smtClean="0"/>
            </a:br>
            <a:r>
              <a:rPr lang="lt-LT" sz="2000" smtClean="0"/>
              <a:t> (nesusijusios su valstybės tarnyba)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476672"/>
          <a:ext cx="903649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ŠMM </a:t>
            </a:r>
            <a:r>
              <a:rPr lang="en-US" dirty="0" smtClean="0"/>
              <a:t>2010</a:t>
            </a:r>
            <a:r>
              <a:rPr lang="lt-LT" dirty="0" smtClean="0"/>
              <a:t>: interesai pagal pobūdį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925513"/>
            <a:ext cx="90836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1403350" y="2565400"/>
            <a:ext cx="1892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Paslaugas teikianti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6156325" y="2060575"/>
            <a:ext cx="136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Reguliuojanti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7194550" y="4652963"/>
            <a:ext cx="1358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Atstovaujanti</a:t>
            </a:r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69850" y="3500438"/>
            <a:ext cx="2487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Atstovaujanti darbuotojus</a:t>
            </a:r>
          </a:p>
        </p:txBody>
      </p:sp>
      <p:sp>
        <p:nvSpPr>
          <p:cNvPr id="45065" name="TextBox 9"/>
          <p:cNvSpPr txBox="1">
            <a:spLocks noChangeArrowheads="1"/>
          </p:cNvSpPr>
          <p:nvPr/>
        </p:nvSpPr>
        <p:spPr bwMode="auto">
          <a:xfrm>
            <a:off x="1763713" y="1196975"/>
            <a:ext cx="1401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Finansuojanti</a:t>
            </a:r>
          </a:p>
        </p:txBody>
      </p:sp>
      <p:sp>
        <p:nvSpPr>
          <p:cNvPr id="45066" name="TextBox 10"/>
          <p:cNvSpPr txBox="1">
            <a:spLocks noChangeArrowheads="1"/>
          </p:cNvSpPr>
          <p:nvPr/>
        </p:nvSpPr>
        <p:spPr bwMode="auto">
          <a:xfrm>
            <a:off x="4500563" y="1011238"/>
            <a:ext cx="154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Nepriklausoma</a:t>
            </a: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2987675" y="4959350"/>
            <a:ext cx="1209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/>
              <a:t>Patariamoji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smtClean="0"/>
              <a:t>Darbo grupės ir intereso ryšys (</a:t>
            </a:r>
            <a:r>
              <a:rPr lang="en-US" sz="2800" smtClean="0"/>
              <a:t>2010</a:t>
            </a:r>
            <a:r>
              <a:rPr lang="lt-LT" sz="2800" smtClean="0"/>
              <a:t> m.)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360045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560" y="1295400"/>
          <a:ext cx="7992888" cy="46538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1239349"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 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 err="1">
                          <a:effectLst/>
                        </a:rPr>
                        <a:t>Atstovaujancios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Finansuojanti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Nepriklausomas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Paslaugu teikimas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Patariamoji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effectLst/>
                        </a:rPr>
                        <a:t>Reguliuojanti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</a:rPr>
                        <a:t> 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</a:tr>
              <a:tr h="961127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Administravimas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158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227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438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607028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Reforma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7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16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0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31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56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607028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Strateginis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66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188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335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603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607028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Vidinis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0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0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0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0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32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32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63232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 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107</a:t>
                      </a:r>
                      <a:endParaRPr lang="lt-LT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17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362</a:t>
                      </a:r>
                      <a:endParaRPr lang="lt-LT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>
                          <a:effectLst/>
                        </a:rPr>
                        <a:t>15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625</a:t>
                      </a:r>
                      <a:endParaRPr lang="lt-LT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600" u="none" strike="noStrike" dirty="0">
                          <a:effectLst/>
                        </a:rPr>
                        <a:t>1129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ŠMM </a:t>
            </a:r>
            <a:r>
              <a:rPr lang="en-US" dirty="0" smtClean="0"/>
              <a:t>2010</a:t>
            </a:r>
            <a:endParaRPr lang="lt-LT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Dalyvavimo dažnis</a:t>
            </a:r>
          </a:p>
          <a:p>
            <a:pPr lvl="1"/>
            <a:r>
              <a:rPr lang="lt-LT" smtClean="0"/>
              <a:t>Pirmi keturi – politinio pasitikėjimo tarnaut</a:t>
            </a:r>
            <a:r>
              <a:rPr lang="en-US" smtClean="0"/>
              <a:t>0</a:t>
            </a:r>
            <a:r>
              <a:rPr lang="lt-LT" smtClean="0"/>
              <a:t>jai (viceminstrai, visuomeninis konsultatnatas, patarėjas)</a:t>
            </a:r>
          </a:p>
          <a:p>
            <a:pPr lvl="1"/>
            <a:r>
              <a:rPr lang="lt-LT" smtClean="0"/>
              <a:t>Toliau valstybes tarnautojai (kancleris, direktoriai)</a:t>
            </a:r>
          </a:p>
          <a:p>
            <a:endParaRPr lang="lt-LT" smtClean="0"/>
          </a:p>
          <a:p>
            <a:pPr lvl="1"/>
            <a:r>
              <a:rPr lang="lt-LT" smtClean="0"/>
              <a:t>Mokslo instituciją atstovaujantis narys</a:t>
            </a:r>
            <a:r>
              <a:rPr lang="en-US" smtClean="0"/>
              <a:t> </a:t>
            </a:r>
            <a:r>
              <a:rPr lang="lt-LT" smtClean="0"/>
              <a:t>dalyvavo </a:t>
            </a:r>
            <a:r>
              <a:rPr lang="en-US" smtClean="0"/>
              <a:t>15 kart</a:t>
            </a:r>
            <a:r>
              <a:rPr lang="lt-LT" smtClean="0"/>
              <a:t>ų</a:t>
            </a:r>
            <a:endParaRPr lang="en-US" smtClean="0"/>
          </a:p>
          <a:p>
            <a:pPr lvl="1"/>
            <a:r>
              <a:rPr lang="en-US" smtClean="0"/>
              <a:t>Savivald</a:t>
            </a:r>
            <a:r>
              <a:rPr lang="lt-LT" smtClean="0"/>
              <a:t>ą atstovaujantis narys dalyvavo </a:t>
            </a:r>
            <a:r>
              <a:rPr lang="en-US" smtClean="0"/>
              <a:t>14 kar</a:t>
            </a:r>
            <a:r>
              <a:rPr lang="lt-LT" smtClean="0"/>
              <a:t>tų</a:t>
            </a:r>
            <a:endParaRPr lang="en-US" smtClean="0"/>
          </a:p>
          <a:p>
            <a:pPr lvl="1"/>
            <a:r>
              <a:rPr lang="lt-LT" smtClean="0"/>
              <a:t>Mokslo instituciją atstovaujantys </a:t>
            </a:r>
            <a:r>
              <a:rPr lang="en-US" smtClean="0"/>
              <a:t>4 nariai ir vienas Savivald</a:t>
            </a:r>
            <a:r>
              <a:rPr lang="lt-LT" smtClean="0"/>
              <a:t>ą atstovaujantis </a:t>
            </a:r>
            <a:r>
              <a:rPr lang="en-US" smtClean="0"/>
              <a:t>narys dalyvavo po 8 kartus</a:t>
            </a:r>
          </a:p>
          <a:p>
            <a:pPr lvl="1"/>
            <a:r>
              <a:rPr lang="en-US" smtClean="0"/>
              <a:t>Kult</a:t>
            </a:r>
            <a:r>
              <a:rPr lang="lt-LT" smtClean="0"/>
              <a:t>ū</a:t>
            </a:r>
            <a:r>
              <a:rPr lang="en-US" smtClean="0"/>
              <a:t>ros </a:t>
            </a:r>
            <a:r>
              <a:rPr lang="lt-LT" smtClean="0"/>
              <a:t>sektorių  atstovaujantis </a:t>
            </a:r>
            <a:r>
              <a:rPr lang="en-US" smtClean="0"/>
              <a:t>2 nariai – 6 kartus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Sektorių pasiskirstymas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4813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925513"/>
            <a:ext cx="90836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900113" y="1947863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/>
              <a:t>Universitetai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7142163" y="3448050"/>
            <a:ext cx="20018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/>
              <a:t>Valstybės tarnyba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6875463" y="981075"/>
            <a:ext cx="94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/>
              <a:t>Verslas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Tinklo hierarchija </a:t>
            </a:r>
            <a:r>
              <a:rPr lang="en-US" dirty="0" smtClean="0"/>
              <a:t>2010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pic>
        <p:nvPicPr>
          <p:cNvPr id="4915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925513"/>
            <a:ext cx="90836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3800" y="1887538"/>
            <a:ext cx="37449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dirty="0"/>
              <a:t>Dažniausiai atsikartojantys nariai atstovauja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lt-LT" dirty="0"/>
              <a:t>reguliuotoją,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lt-LT" dirty="0"/>
              <a:t>ŠMM atstovas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Interesų rūšys</a:t>
            </a:r>
            <a:endParaRPr lang="en-US" dirty="0"/>
          </a:p>
        </p:txBody>
      </p:sp>
      <p:grpSp>
        <p:nvGrpSpPr>
          <p:cNvPr id="50180" name="Group 24"/>
          <p:cNvGrpSpPr>
            <a:grpSpLocks/>
          </p:cNvGrpSpPr>
          <p:nvPr/>
        </p:nvGrpSpPr>
        <p:grpSpPr bwMode="auto">
          <a:xfrm>
            <a:off x="1828800" y="4419600"/>
            <a:ext cx="5486400" cy="1228725"/>
            <a:chOff x="1200" y="2778"/>
            <a:chExt cx="3456" cy="774"/>
          </a:xfrm>
        </p:grpSpPr>
        <p:sp>
          <p:nvSpPr>
            <p:cNvPr id="11266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6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0181" name="Group 28"/>
          <p:cNvGrpSpPr>
            <a:grpSpLocks/>
          </p:cNvGrpSpPr>
          <p:nvPr/>
        </p:nvGrpSpPr>
        <p:grpSpPr bwMode="auto">
          <a:xfrm>
            <a:off x="1828800" y="3044825"/>
            <a:ext cx="5486400" cy="1228725"/>
            <a:chOff x="1200" y="1912"/>
            <a:chExt cx="3456" cy="774"/>
          </a:xfrm>
        </p:grpSpPr>
        <p:sp>
          <p:nvSpPr>
            <p:cNvPr id="112669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0182" name="Group 32"/>
          <p:cNvGrpSpPr>
            <a:grpSpLocks/>
          </p:cNvGrpSpPr>
          <p:nvPr/>
        </p:nvGrpSpPr>
        <p:grpSpPr bwMode="auto">
          <a:xfrm>
            <a:off x="1828800" y="1685925"/>
            <a:ext cx="5486400" cy="1228725"/>
            <a:chOff x="1200" y="1056"/>
            <a:chExt cx="3456" cy="774"/>
          </a:xfrm>
        </p:grpSpPr>
        <p:sp>
          <p:nvSpPr>
            <p:cNvPr id="112673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76" name="Text Box 36"/>
          <p:cNvSpPr txBox="1">
            <a:spLocks noChangeArrowheads="1"/>
          </p:cNvSpPr>
          <p:nvPr/>
        </p:nvSpPr>
        <p:spPr bwMode="gray">
          <a:xfrm>
            <a:off x="1943436" y="2073275"/>
            <a:ext cx="1047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lt-L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Privatus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0184" name="Text Box 37"/>
          <p:cNvSpPr txBox="1">
            <a:spLocks noChangeArrowheads="1"/>
          </p:cNvSpPr>
          <p:nvPr/>
        </p:nvSpPr>
        <p:spPr bwMode="gray">
          <a:xfrm>
            <a:off x="3151188" y="1876425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lt-LT" b="1">
                <a:solidFill>
                  <a:srgbClr val="000000"/>
                </a:solidFill>
              </a:rPr>
              <a:t>Interesas, kuris ginamas suinteresuotojo asmenine  arba organizuota iniciatyva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gray">
          <a:xfrm>
            <a:off x="2036410" y="3433763"/>
            <a:ext cx="8611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lt-L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Viešas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0186" name="Text Box 39"/>
          <p:cNvSpPr txBox="1">
            <a:spLocks noChangeArrowheads="1"/>
          </p:cNvSpPr>
          <p:nvPr/>
        </p:nvSpPr>
        <p:spPr bwMode="gray">
          <a:xfrm>
            <a:off x="3151188" y="3211513"/>
            <a:ext cx="40322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lt-LT" b="1">
                <a:solidFill>
                  <a:srgbClr val="000000"/>
                </a:solidFill>
              </a:rPr>
              <a:t>Valstybė gina, kai sugeba jį nustatyti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gray">
          <a:xfrm>
            <a:off x="1878514" y="4806950"/>
            <a:ext cx="11769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lt-L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Mokslinis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0188" name="Text Box 41"/>
          <p:cNvSpPr txBox="1">
            <a:spLocks noChangeArrowheads="1"/>
          </p:cNvSpPr>
          <p:nvPr/>
        </p:nvSpPr>
        <p:spPr bwMode="gray">
          <a:xfrm>
            <a:off x="3151188" y="4586288"/>
            <a:ext cx="40322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lt-LT" b="1">
                <a:solidFill>
                  <a:srgbClr val="000000"/>
                </a:solidFill>
              </a:rPr>
              <a:t>Įrodymų paieška gali padėti surasti interesų balansą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Tolimesni žingsniai: modeliavimas</a:t>
            </a:r>
            <a:endParaRPr lang="lt-LT" dirty="0"/>
          </a:p>
        </p:txBody>
      </p:sp>
      <p:sp>
        <p:nvSpPr>
          <p:cNvPr id="410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lt-LT" b="1"/>
              <a:t>„EFEKTYVUMAS VIEŠAJAME SEKTORIUJE</a:t>
            </a:r>
            <a:r>
              <a:rPr lang="en-US" b="1"/>
              <a:t>”</a:t>
            </a:r>
            <a:endParaRPr lang="en-US"/>
          </a:p>
        </p:txBody>
      </p:sp>
      <p:sp>
        <p:nvSpPr>
          <p:cNvPr id="41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b="1"/>
              <a:t>201</a:t>
            </a:r>
            <a:r>
              <a:rPr lang="en-US" b="1"/>
              <a:t>2</a:t>
            </a:r>
            <a:r>
              <a:rPr lang="lt-LT" b="1"/>
              <a:t> balandžio </a:t>
            </a:r>
            <a:r>
              <a:rPr lang="en-US" b="1"/>
              <a:t>24 d.</a:t>
            </a:r>
            <a:endParaRPr lang="en-US"/>
          </a:p>
        </p:txBody>
      </p:sp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1187450" y="692150"/>
          <a:ext cx="7488238" cy="6300788"/>
        </p:xfrm>
        <a:graphic>
          <a:graphicData uri="http://schemas.openxmlformats.org/presentationml/2006/ole">
            <p:oleObj spid="_x0000_s4105" r:id="rId3" imgW="6586538" imgH="553669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Išvados</a:t>
            </a:r>
            <a:endParaRPr lang="lt-LT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009900"/>
          </a:xfrm>
        </p:spPr>
        <p:txBody>
          <a:bodyPr/>
          <a:lstStyle/>
          <a:p>
            <a:r>
              <a:rPr lang="lt-LT" smtClean="0"/>
              <a:t>Tyrimas vienareikšmiškai parodė, kad </a:t>
            </a:r>
          </a:p>
          <a:p>
            <a:pPr lvl="1"/>
            <a:r>
              <a:rPr lang="lt-LT" smtClean="0"/>
              <a:t>universitetų ir mokslo institutų atstovai dalyvauja aktyviausiai. </a:t>
            </a:r>
          </a:p>
          <a:p>
            <a:r>
              <a:rPr lang="lt-LT" smtClean="0"/>
              <a:t>Tai yra gan tvirtas įrodymas, kad </a:t>
            </a:r>
          </a:p>
          <a:p>
            <a:pPr lvl="1"/>
            <a:r>
              <a:rPr lang="lt-LT" smtClean="0"/>
              <a:t>formuojant viešąją politiką yra susiformavusi praktika siekti mokslinių žinių ir pagrindimų. </a:t>
            </a:r>
          </a:p>
          <a:p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195513" y="4941888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971550" y="45085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8" name="TextBox 7"/>
          <p:cNvSpPr txBox="1"/>
          <p:nvPr/>
        </p:nvSpPr>
        <p:spPr>
          <a:xfrm>
            <a:off x="468313" y="4351338"/>
            <a:ext cx="7507287" cy="1230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lt-LT" sz="2800" dirty="0"/>
              <a:t>Darbo </a:t>
            </a:r>
            <a:r>
              <a:rPr lang="lt-LT" sz="2800" dirty="0"/>
              <a:t>grupės veikia daugiau kaip ekspertinės </a:t>
            </a:r>
            <a:endParaRPr lang="lt-LT" sz="2800" dirty="0"/>
          </a:p>
          <a:p>
            <a:pPr marL="0" lvl="1">
              <a:defRPr/>
            </a:pPr>
            <a:r>
              <a:rPr lang="lt-LT" sz="2800" dirty="0"/>
              <a:t>nuomonės </a:t>
            </a:r>
            <a:r>
              <a:rPr lang="lt-LT" sz="2800" dirty="0"/>
              <a:t>pažinimo instrumentas.</a:t>
            </a:r>
          </a:p>
          <a:p>
            <a:pPr>
              <a:defRPr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Rekomendacijos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lt-LT" dirty="0" smtClean="0"/>
              <a:t>Rekomendacijos:</a:t>
            </a:r>
          </a:p>
          <a:p>
            <a:pPr lvl="1">
              <a:defRPr/>
            </a:pPr>
            <a:r>
              <a:rPr lang="lt-LT" b="1" dirty="0" smtClean="0">
                <a:solidFill>
                  <a:srgbClr val="C00000"/>
                </a:solidFill>
              </a:rPr>
              <a:t>pripažinti </a:t>
            </a:r>
            <a:r>
              <a:rPr lang="lt-LT" b="1" dirty="0">
                <a:solidFill>
                  <a:srgbClr val="C00000"/>
                </a:solidFill>
              </a:rPr>
              <a:t>interesus </a:t>
            </a:r>
            <a:r>
              <a:rPr lang="lt-LT" dirty="0"/>
              <a:t>atstovaujančias asocijuotas struktūras </a:t>
            </a:r>
          </a:p>
          <a:p>
            <a:pPr lvl="2">
              <a:defRPr/>
            </a:pPr>
            <a:r>
              <a:rPr lang="lt-LT" dirty="0" smtClean="0"/>
              <a:t>teisėtais </a:t>
            </a:r>
            <a:r>
              <a:rPr lang="lt-LT" dirty="0"/>
              <a:t>politikos proceso dalyviais </a:t>
            </a:r>
            <a:endParaRPr lang="lt-LT" dirty="0" smtClean="0"/>
          </a:p>
          <a:p>
            <a:pPr lvl="1">
              <a:defRPr/>
            </a:pPr>
            <a:r>
              <a:rPr lang="lt-LT" dirty="0"/>
              <a:t>siekti interesų </a:t>
            </a:r>
            <a:r>
              <a:rPr lang="lt-LT" b="1" dirty="0">
                <a:solidFill>
                  <a:srgbClr val="C00000"/>
                </a:solidFill>
              </a:rPr>
              <a:t>konkurenciją paversti interesų derinimu</a:t>
            </a:r>
            <a:r>
              <a:rPr lang="lt-LT" dirty="0"/>
              <a:t>.</a:t>
            </a:r>
          </a:p>
          <a:p>
            <a:pPr lvl="1">
              <a:defRPr/>
            </a:pPr>
            <a:r>
              <a:rPr lang="lt-LT" b="1" dirty="0" smtClean="0">
                <a:solidFill>
                  <a:srgbClr val="C00000"/>
                </a:solidFill>
              </a:rPr>
              <a:t>siekti </a:t>
            </a:r>
            <a:r>
              <a:rPr lang="lt-LT" dirty="0"/>
              <a:t>jas</a:t>
            </a:r>
            <a:r>
              <a:rPr lang="lt-LT" b="1" dirty="0">
                <a:solidFill>
                  <a:srgbClr val="C00000"/>
                </a:solidFill>
              </a:rPr>
              <a:t> aktyviai įtraukti </a:t>
            </a:r>
            <a:r>
              <a:rPr lang="lt-LT" dirty="0"/>
              <a:t>į sprendimo alternatyvų paieškas.</a:t>
            </a:r>
          </a:p>
          <a:p>
            <a:pPr lvl="1">
              <a:defRPr/>
            </a:pPr>
            <a:r>
              <a:rPr lang="lt-LT" dirty="0"/>
              <a:t>sukurti interesų </a:t>
            </a:r>
            <a:r>
              <a:rPr lang="lt-LT" b="1" dirty="0">
                <a:solidFill>
                  <a:srgbClr val="C00000"/>
                </a:solidFill>
              </a:rPr>
              <a:t>pateikimo į politikos procesą sisteminį būdą</a:t>
            </a:r>
            <a:r>
              <a:rPr lang="lt-LT" dirty="0"/>
              <a:t>, </a:t>
            </a:r>
          </a:p>
          <a:p>
            <a:pPr lvl="2">
              <a:defRPr/>
            </a:pPr>
            <a:r>
              <a:rPr lang="lt-LT" dirty="0"/>
              <a:t>taip apsaugant politikus </a:t>
            </a:r>
            <a:endParaRPr lang="lt-LT" dirty="0" smtClean="0"/>
          </a:p>
          <a:p>
            <a:pPr lvl="3">
              <a:defRPr/>
            </a:pP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</a:rPr>
              <a:t>nuo 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per greito sprendimo, </a:t>
            </a:r>
            <a:endParaRPr lang="lt-L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defRPr/>
            </a:pP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</a:rPr>
              <a:t>nuo 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siaurų interesų gynimo </a:t>
            </a:r>
            <a:endParaRPr lang="lt-L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defRPr/>
            </a:pP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</a:rPr>
              <a:t>nuo 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nelegalaus galimo interesų grupių spaudimo.</a:t>
            </a:r>
          </a:p>
          <a:p>
            <a:pPr lvl="1">
              <a:defRPr/>
            </a:pPr>
            <a:r>
              <a:rPr lang="lt-LT" dirty="0" smtClean="0"/>
              <a:t>ekspertus </a:t>
            </a:r>
            <a:r>
              <a:rPr lang="lt-LT" dirty="0"/>
              <a:t>(turinčius dalykinių žinių apie nagrinėjamą viešosios politikos klausimą) vertinti kaip </a:t>
            </a:r>
            <a:endParaRPr lang="lt-LT" dirty="0" smtClean="0"/>
          </a:p>
          <a:p>
            <a:pPr lvl="2">
              <a:defRPr/>
            </a:pPr>
            <a:r>
              <a:rPr lang="lt-LT" dirty="0" smtClean="0"/>
              <a:t>lygiateisį </a:t>
            </a:r>
            <a:r>
              <a:rPr lang="lt-LT" dirty="0"/>
              <a:t>politikos dalyvį, drauge su kitomis interesų </a:t>
            </a:r>
            <a:r>
              <a:rPr lang="lt-LT" dirty="0" smtClean="0"/>
              <a:t>grupėmis.</a:t>
            </a:r>
            <a:endParaRPr lang="lt-LT" dirty="0"/>
          </a:p>
          <a:p>
            <a:pPr>
              <a:defRPr/>
            </a:pP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Klausimas Nr. </a:t>
            </a:r>
            <a:r>
              <a:rPr lang="en-US" dirty="0"/>
              <a:t>1</a:t>
            </a:r>
            <a:endParaRPr lang="lt-LT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  <a:p>
            <a:endParaRPr lang="lt-LT" smtClean="0"/>
          </a:p>
          <a:p>
            <a:endParaRPr lang="lt-LT" smtClean="0"/>
          </a:p>
          <a:p>
            <a:r>
              <a:rPr lang="lt-LT" sz="3600" smtClean="0"/>
              <a:t>Ar visuomenė yra prasmingas viešosios politikos dalyvis?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WordArt 3"/>
          <p:cNvSpPr>
            <a:spLocks noChangeArrowheads="1" noChangeShapeType="1" noTextEdit="1"/>
          </p:cNvSpPr>
          <p:nvPr/>
        </p:nvSpPr>
        <p:spPr bwMode="blackWhite">
          <a:xfrm>
            <a:off x="2895600" y="3581400"/>
            <a:ext cx="59436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lt"/>
                <a:cs typeface="+mj-lt"/>
              </a:rPr>
              <a:t>AČIŪ UŽ DĖMESĮ!               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15888"/>
            <a:ext cx="1587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Žinių kaupimas 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cxnSp>
        <p:nvCxnSpPr>
          <p:cNvPr id="18436" name="AutoShape 51"/>
          <p:cNvCxnSpPr>
            <a:cxnSpLocks noChangeShapeType="1"/>
          </p:cNvCxnSpPr>
          <p:nvPr/>
        </p:nvCxnSpPr>
        <p:spPr bwMode="auto">
          <a:xfrm flipH="1" flipV="1">
            <a:off x="906463" y="1268413"/>
            <a:ext cx="0" cy="3824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37" name="AutoShape 50"/>
          <p:cNvCxnSpPr>
            <a:cxnSpLocks noChangeShapeType="1"/>
          </p:cNvCxnSpPr>
          <p:nvPr/>
        </p:nvCxnSpPr>
        <p:spPr bwMode="auto">
          <a:xfrm>
            <a:off x="906463" y="5091113"/>
            <a:ext cx="73755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438" name="Text Box 49"/>
          <p:cNvSpPr txBox="1">
            <a:spLocks noChangeArrowheads="1"/>
          </p:cNvSpPr>
          <p:nvPr/>
        </p:nvSpPr>
        <p:spPr bwMode="auto">
          <a:xfrm>
            <a:off x="193675" y="893763"/>
            <a:ext cx="21193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t-LT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Žinios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cxnSp>
        <p:nvCxnSpPr>
          <p:cNvPr id="18439" name="AutoShape 48"/>
          <p:cNvCxnSpPr>
            <a:cxnSpLocks noChangeShapeType="1"/>
          </p:cNvCxnSpPr>
          <p:nvPr/>
        </p:nvCxnSpPr>
        <p:spPr bwMode="auto">
          <a:xfrm flipV="1">
            <a:off x="906463" y="2065338"/>
            <a:ext cx="4622800" cy="30257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40" name="AutoShape 47"/>
          <p:cNvCxnSpPr>
            <a:cxnSpLocks noChangeShapeType="1"/>
          </p:cNvCxnSpPr>
          <p:nvPr/>
        </p:nvCxnSpPr>
        <p:spPr bwMode="auto">
          <a:xfrm>
            <a:off x="906463" y="2065338"/>
            <a:ext cx="686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18441" name="Text Box 46"/>
          <p:cNvSpPr txBox="1">
            <a:spLocks noChangeArrowheads="1"/>
          </p:cNvSpPr>
          <p:nvPr/>
        </p:nvSpPr>
        <p:spPr bwMode="auto">
          <a:xfrm>
            <a:off x="328613" y="1833563"/>
            <a:ext cx="8794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cxnSp>
        <p:nvCxnSpPr>
          <p:cNvPr id="18442" name="AutoShape 45"/>
          <p:cNvCxnSpPr>
            <a:cxnSpLocks noChangeShapeType="1"/>
          </p:cNvCxnSpPr>
          <p:nvPr/>
        </p:nvCxnSpPr>
        <p:spPr bwMode="auto">
          <a:xfrm>
            <a:off x="5529263" y="2066925"/>
            <a:ext cx="0" cy="302577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18443" name="Text Box 44"/>
          <p:cNvSpPr txBox="1">
            <a:spLocks noChangeArrowheads="1"/>
          </p:cNvSpPr>
          <p:nvPr/>
        </p:nvSpPr>
        <p:spPr bwMode="auto">
          <a:xfrm>
            <a:off x="5283200" y="5173663"/>
            <a:ext cx="6588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6700838" y="5173663"/>
            <a:ext cx="660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8445" name="Text Box 42"/>
          <p:cNvSpPr txBox="1">
            <a:spLocks noChangeArrowheads="1"/>
          </p:cNvSpPr>
          <p:nvPr/>
        </p:nvSpPr>
        <p:spPr bwMode="auto">
          <a:xfrm>
            <a:off x="7650163" y="5100638"/>
            <a:ext cx="13001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t-LT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Laikas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06463" y="1687513"/>
            <a:ext cx="6454775" cy="3403600"/>
          </a:xfrm>
          <a:custGeom>
            <a:avLst/>
            <a:gdLst>
              <a:gd name="T0" fmla="*/ 0 w 6604"/>
              <a:gd name="T1" fmla="*/ 3633 h 3633"/>
              <a:gd name="T2" fmla="*/ 1249 w 6604"/>
              <a:gd name="T3" fmla="*/ 2805 h 3633"/>
              <a:gd name="T4" fmla="*/ 1564 w 6604"/>
              <a:gd name="T5" fmla="*/ 2880 h 3633"/>
              <a:gd name="T6" fmla="*/ 2614 w 6604"/>
              <a:gd name="T7" fmla="*/ 2085 h 3633"/>
              <a:gd name="T8" fmla="*/ 2779 w 6604"/>
              <a:gd name="T9" fmla="*/ 2310 h 3633"/>
              <a:gd name="T10" fmla="*/ 4084 w 6604"/>
              <a:gd name="T11" fmla="*/ 1380 h 3633"/>
              <a:gd name="T12" fmla="*/ 4309 w 6604"/>
              <a:gd name="T13" fmla="*/ 1845 h 3633"/>
              <a:gd name="T14" fmla="*/ 6604 w 6604"/>
              <a:gd name="T15" fmla="*/ 0 h 3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04"/>
              <a:gd name="T25" fmla="*/ 0 h 3633"/>
              <a:gd name="T26" fmla="*/ 6604 w 6604"/>
              <a:gd name="T27" fmla="*/ 3633 h 3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04" h="3633">
                <a:moveTo>
                  <a:pt x="0" y="3633"/>
                </a:moveTo>
                <a:cubicBezTo>
                  <a:pt x="494" y="3281"/>
                  <a:pt x="988" y="2930"/>
                  <a:pt x="1249" y="2805"/>
                </a:cubicBezTo>
                <a:cubicBezTo>
                  <a:pt x="1510" y="2680"/>
                  <a:pt x="1337" y="3000"/>
                  <a:pt x="1564" y="2880"/>
                </a:cubicBezTo>
                <a:cubicBezTo>
                  <a:pt x="1791" y="2760"/>
                  <a:pt x="2412" y="2180"/>
                  <a:pt x="2614" y="2085"/>
                </a:cubicBezTo>
                <a:cubicBezTo>
                  <a:pt x="2816" y="1990"/>
                  <a:pt x="2534" y="2427"/>
                  <a:pt x="2779" y="2310"/>
                </a:cubicBezTo>
                <a:cubicBezTo>
                  <a:pt x="3024" y="2193"/>
                  <a:pt x="3829" y="1457"/>
                  <a:pt x="4084" y="1380"/>
                </a:cubicBezTo>
                <a:cubicBezTo>
                  <a:pt x="4339" y="1303"/>
                  <a:pt x="3889" y="2075"/>
                  <a:pt x="4309" y="1845"/>
                </a:cubicBezTo>
                <a:cubicBezTo>
                  <a:pt x="4729" y="1615"/>
                  <a:pt x="5666" y="807"/>
                  <a:pt x="6604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AutoShape 37"/>
          <p:cNvCxnSpPr>
            <a:cxnSpLocks noChangeShapeType="1"/>
          </p:cNvCxnSpPr>
          <p:nvPr/>
        </p:nvCxnSpPr>
        <p:spPr bwMode="auto">
          <a:xfrm>
            <a:off x="6886575" y="2065338"/>
            <a:ext cx="0" cy="302577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18" name="AutoShape 36"/>
          <p:cNvCxnSpPr>
            <a:cxnSpLocks noChangeShapeType="1"/>
          </p:cNvCxnSpPr>
          <p:nvPr/>
        </p:nvCxnSpPr>
        <p:spPr bwMode="auto">
          <a:xfrm>
            <a:off x="906463" y="1687513"/>
            <a:ext cx="686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18449" name="Text Box 35"/>
          <p:cNvSpPr txBox="1">
            <a:spLocks noChangeArrowheads="1"/>
          </p:cNvSpPr>
          <p:nvPr/>
        </p:nvSpPr>
        <p:spPr bwMode="auto">
          <a:xfrm>
            <a:off x="328613" y="1392238"/>
            <a:ext cx="8794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cxnSp>
        <p:nvCxnSpPr>
          <p:cNvPr id="20" name="AutoShape 34"/>
          <p:cNvCxnSpPr>
            <a:cxnSpLocks noChangeShapeType="1"/>
          </p:cNvCxnSpPr>
          <p:nvPr/>
        </p:nvCxnSpPr>
        <p:spPr bwMode="auto">
          <a:xfrm>
            <a:off x="7361238" y="1687513"/>
            <a:ext cx="0" cy="34036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194550" y="5173663"/>
            <a:ext cx="666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1588130" y="1984508"/>
            <a:ext cx="1230808" cy="2016720"/>
          </a:xfrm>
          <a:prstGeom prst="downArrow">
            <a:avLst>
              <a:gd name="adj1" fmla="val 50000"/>
              <a:gd name="adj2" fmla="val 3815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>
              <a:defRPr/>
            </a:pPr>
            <a:r>
              <a:rPr lang="lt-LT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Nauji  dalyviai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9"/>
          <p:cNvSpPr>
            <a:spLocks noChangeArrowheads="1"/>
          </p:cNvSpPr>
          <p:nvPr/>
        </p:nvSpPr>
        <p:spPr bwMode="auto">
          <a:xfrm>
            <a:off x="2923759" y="1477722"/>
            <a:ext cx="1100626" cy="1898729"/>
          </a:xfrm>
          <a:prstGeom prst="downArrow">
            <a:avLst>
              <a:gd name="adj1" fmla="val 50000"/>
              <a:gd name="adj2" fmla="val 401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>
              <a:defRPr/>
            </a:pPr>
            <a:r>
              <a:rPr lang="lt-LT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Nauji  dalyviai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4310109" y="964926"/>
            <a:ext cx="1054978" cy="1864241"/>
          </a:xfrm>
          <a:prstGeom prst="downArrow">
            <a:avLst>
              <a:gd name="adj1" fmla="val 50000"/>
              <a:gd name="adj2" fmla="val 4114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>
              <a:defRPr/>
            </a:pPr>
            <a:r>
              <a:rPr lang="lt-LT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Nauji  dalyviai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72225" y="5964238"/>
            <a:ext cx="617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/>
              <a:t>t</a:t>
            </a:r>
            <a:r>
              <a:rPr lang="en-US" baseline="-25000"/>
              <a:t>2</a:t>
            </a:r>
            <a:r>
              <a:rPr lang="lt-LT"/>
              <a:t>&lt;t</a:t>
            </a:r>
            <a:r>
              <a:rPr lang="en-US" baseline="-25000"/>
              <a:t>1</a:t>
            </a:r>
            <a:endParaRPr lang="lt-LT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  <p:bldP spid="20" grpId="0" animBg="1"/>
      <p:bldP spid="2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smtClean="0"/>
              <a:t>Dalyvių/suinteresuotųjų pridėtinė vertė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lt-LT" dirty="0" smtClean="0"/>
              <a:t>Išankstinės žinios (</a:t>
            </a:r>
            <a:r>
              <a:rPr lang="en-GB" i="1" dirty="0"/>
              <a:t>pre-knowledge</a:t>
            </a:r>
            <a:r>
              <a:rPr lang="lt-LT" dirty="0" smtClean="0"/>
              <a:t>) –</a:t>
            </a:r>
          </a:p>
          <a:p>
            <a:pPr lvl="1">
              <a:defRPr/>
            </a:pPr>
            <a:r>
              <a:rPr lang="lt-LT" dirty="0" smtClean="0"/>
              <a:t> anksčiau buvusi informacija, mąstymo būdas, prioritetai, poreikiai</a:t>
            </a:r>
          </a:p>
          <a:p>
            <a:pPr lvl="2">
              <a:defRPr/>
            </a:pPr>
            <a:r>
              <a:rPr lang="lt-LT" dirty="0" smtClean="0"/>
              <a:t>Normatyviniai tikslai – garantuoti demokratinę teisę dalyvauti ir legalizuoja sprendimą</a:t>
            </a:r>
          </a:p>
          <a:p>
            <a:pPr>
              <a:defRPr/>
            </a:pPr>
            <a:r>
              <a:rPr lang="lt-LT" dirty="0" smtClean="0"/>
              <a:t>Asocijuotos </a:t>
            </a:r>
            <a:r>
              <a:rPr lang="lt-LT" dirty="0"/>
              <a:t>žinios (</a:t>
            </a:r>
            <a:r>
              <a:rPr lang="en-GB" i="1" dirty="0"/>
              <a:t>associate knowledge</a:t>
            </a:r>
            <a:r>
              <a:rPr lang="lt-LT" i="1" dirty="0"/>
              <a:t>) </a:t>
            </a:r>
            <a:endParaRPr lang="lt-LT" i="1" dirty="0" smtClean="0"/>
          </a:p>
          <a:p>
            <a:pPr lvl="1">
              <a:defRPr/>
            </a:pPr>
            <a:r>
              <a:rPr lang="lt-LT" dirty="0" smtClean="0"/>
              <a:t>apie </a:t>
            </a:r>
            <a:r>
              <a:rPr lang="lt-LT" dirty="0"/>
              <a:t>dabartinę būseną, pageidaujamų ir aktualių alternatyvų analizė.</a:t>
            </a:r>
          </a:p>
          <a:p>
            <a:pPr>
              <a:defRPr/>
            </a:pPr>
            <a:r>
              <a:rPr lang="lt-LT" dirty="0"/>
              <a:t>Naujos žinios (</a:t>
            </a:r>
            <a:r>
              <a:rPr lang="en-GB" i="1" dirty="0"/>
              <a:t>new knowledge</a:t>
            </a:r>
            <a:r>
              <a:rPr lang="lt-LT" i="1" dirty="0"/>
              <a:t>)</a:t>
            </a:r>
            <a:r>
              <a:rPr lang="en-GB" dirty="0"/>
              <a:t> </a:t>
            </a:r>
            <a:endParaRPr lang="lt-LT" dirty="0"/>
          </a:p>
          <a:p>
            <a:pPr lvl="1">
              <a:defRPr/>
            </a:pPr>
            <a:r>
              <a:rPr lang="lt-LT" dirty="0" smtClean="0"/>
              <a:t>Naujų sprendimų, pageidaujamų alternatyvų kūrimas, išsamumas.</a:t>
            </a:r>
          </a:p>
          <a:p>
            <a:pPr>
              <a:defRPr/>
            </a:pPr>
            <a:r>
              <a:rPr lang="lt-LT" dirty="0" smtClean="0"/>
              <a:t>Sutarimo žinios (</a:t>
            </a:r>
            <a:r>
              <a:rPr lang="en-GB" i="1" dirty="0"/>
              <a:t>consensual</a:t>
            </a:r>
            <a:r>
              <a:rPr lang="en-GB" dirty="0"/>
              <a:t> </a:t>
            </a:r>
            <a:r>
              <a:rPr lang="en-GB" i="1" dirty="0"/>
              <a:t>knowledge</a:t>
            </a:r>
            <a:r>
              <a:rPr lang="en-GB" dirty="0"/>
              <a:t> </a:t>
            </a:r>
            <a:r>
              <a:rPr lang="lt-LT" dirty="0" smtClean="0"/>
              <a:t>)</a:t>
            </a:r>
          </a:p>
          <a:p>
            <a:pPr lvl="1">
              <a:defRPr/>
            </a:pPr>
            <a:r>
              <a:rPr lang="lt-LT" dirty="0" smtClean="0"/>
              <a:t>Susitarimo siekis padeda suderinti politikos dalyvių siekius tarpusavyje, atsiranda bendras supratimas apie problemą ir jos sprendimo būdus. Mažėja konfliktų tikimybė.</a:t>
            </a:r>
            <a:endParaRPr lang="lt-LT" dirty="0"/>
          </a:p>
          <a:p>
            <a:pPr>
              <a:defRPr/>
            </a:pPr>
            <a:r>
              <a:rPr lang="lt-LT" dirty="0" smtClean="0"/>
              <a:t>Patikimumas</a:t>
            </a:r>
          </a:p>
          <a:p>
            <a:pPr lvl="1">
              <a:defRPr/>
            </a:pPr>
            <a:r>
              <a:rPr lang="lt-LT" dirty="0" smtClean="0"/>
              <a:t>Įgyvendinimo patikimumas, grindžiamas naujomis žiniomis ir praktiniu siekiu jas panaudoti.</a:t>
            </a:r>
          </a:p>
          <a:p>
            <a:pPr>
              <a:defRPr/>
            </a:pPr>
            <a:r>
              <a:rPr lang="lt-LT" dirty="0" smtClean="0"/>
              <a:t>Rezultato žinios (</a:t>
            </a:r>
            <a:r>
              <a:rPr lang="en-GB" i="1" dirty="0" smtClean="0"/>
              <a:t>out-knowledge</a:t>
            </a:r>
            <a:r>
              <a:rPr lang="lt-LT" i="1" dirty="0" smtClean="0"/>
              <a:t>)</a:t>
            </a:r>
            <a:r>
              <a:rPr lang="en-GB" i="1" dirty="0" smtClean="0"/>
              <a:t>.</a:t>
            </a:r>
            <a:endParaRPr lang="lt-LT" i="1" dirty="0" smtClean="0"/>
          </a:p>
          <a:p>
            <a:pPr lvl="1">
              <a:defRPr/>
            </a:pPr>
            <a:r>
              <a:rPr lang="lt-LT" dirty="0" smtClean="0"/>
              <a:t>Suinteresuotųjų mokymosi  procesas nulemiantis ateities veiksmus.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46875" y="6470650"/>
            <a:ext cx="2030413" cy="304800"/>
          </a:xfrm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  <p:grpSp>
        <p:nvGrpSpPr>
          <p:cNvPr id="20483" name="Group 1"/>
          <p:cNvGrpSpPr>
            <a:grpSpLocks/>
          </p:cNvGrpSpPr>
          <p:nvPr/>
        </p:nvGrpSpPr>
        <p:grpSpPr bwMode="auto">
          <a:xfrm>
            <a:off x="179388" y="908050"/>
            <a:ext cx="8353425" cy="5483225"/>
            <a:chOff x="1192213" y="1595438"/>
            <a:chExt cx="7484243" cy="4265612"/>
          </a:xfrm>
        </p:grpSpPr>
        <p:grpSp>
          <p:nvGrpSpPr>
            <p:cNvPr id="20485" name="Group 2"/>
            <p:cNvGrpSpPr>
              <a:grpSpLocks/>
            </p:cNvGrpSpPr>
            <p:nvPr/>
          </p:nvGrpSpPr>
          <p:grpSpPr bwMode="auto">
            <a:xfrm>
              <a:off x="2459038" y="2832100"/>
              <a:ext cx="5224462" cy="2201863"/>
              <a:chOff x="1509" y="1643"/>
              <a:chExt cx="3867" cy="1387"/>
            </a:xfrm>
          </p:grpSpPr>
          <p:sp>
            <p:nvSpPr>
              <p:cNvPr id="20501" name="Line 3"/>
              <p:cNvSpPr>
                <a:spLocks noChangeShapeType="1"/>
              </p:cNvSpPr>
              <p:nvPr/>
            </p:nvSpPr>
            <p:spPr bwMode="auto">
              <a:xfrm>
                <a:off x="1509" y="2118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Line 4"/>
              <p:cNvSpPr>
                <a:spLocks noChangeShapeType="1"/>
              </p:cNvSpPr>
              <p:nvPr/>
            </p:nvSpPr>
            <p:spPr bwMode="auto">
              <a:xfrm>
                <a:off x="1509" y="2574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5"/>
              <p:cNvSpPr>
                <a:spLocks noChangeShapeType="1"/>
              </p:cNvSpPr>
              <p:nvPr/>
            </p:nvSpPr>
            <p:spPr bwMode="auto">
              <a:xfrm>
                <a:off x="1509" y="3030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Line 7"/>
              <p:cNvSpPr>
                <a:spLocks noChangeShapeType="1"/>
              </p:cNvSpPr>
              <p:nvPr/>
            </p:nvSpPr>
            <p:spPr bwMode="auto">
              <a:xfrm>
                <a:off x="1509" y="1643"/>
                <a:ext cx="3867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37" name="AutoShape 9"/>
            <p:cNvSpPr>
              <a:spLocks noChangeArrowheads="1"/>
            </p:cNvSpPr>
            <p:nvPr/>
          </p:nvSpPr>
          <p:spPr bwMode="gray">
            <a:xfrm>
              <a:off x="1530725" y="3891261"/>
              <a:ext cx="1565973" cy="1479503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9199999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8" name="AutoShape 10"/>
            <p:cNvSpPr>
              <a:spLocks noChangeArrowheads="1"/>
            </p:cNvSpPr>
            <p:nvPr/>
          </p:nvSpPr>
          <p:spPr bwMode="gray">
            <a:xfrm>
              <a:off x="1473832" y="3123105"/>
              <a:ext cx="1681181" cy="1516552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8900000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9" name="AutoShape 11"/>
            <p:cNvSpPr>
              <a:spLocks noChangeArrowheads="1"/>
            </p:cNvSpPr>
            <p:nvPr/>
          </p:nvSpPr>
          <p:spPr bwMode="gray">
            <a:xfrm>
              <a:off x="1429740" y="2316665"/>
              <a:ext cx="1772210" cy="159806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8900000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9" name="Freeform 12"/>
            <p:cNvSpPr>
              <a:spLocks/>
            </p:cNvSpPr>
            <p:nvPr/>
          </p:nvSpPr>
          <p:spPr bwMode="gray">
            <a:xfrm>
              <a:off x="1354138" y="2424113"/>
              <a:ext cx="960437" cy="3436937"/>
            </a:xfrm>
            <a:custGeom>
              <a:avLst/>
              <a:gdLst>
                <a:gd name="T0" fmla="*/ 0 w 605"/>
                <a:gd name="T1" fmla="*/ 0 h 2165"/>
                <a:gd name="T2" fmla="*/ 126 w 605"/>
                <a:gd name="T3" fmla="*/ 1854 h 2165"/>
                <a:gd name="T4" fmla="*/ 600 w 605"/>
                <a:gd name="T5" fmla="*/ 2165 h 2165"/>
                <a:gd name="T6" fmla="*/ 605 w 605"/>
                <a:gd name="T7" fmla="*/ 255 h 2165"/>
                <a:gd name="T8" fmla="*/ 0 w 605"/>
                <a:gd name="T9" fmla="*/ 0 h 2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5"/>
                <a:gd name="T16" fmla="*/ 0 h 2165"/>
                <a:gd name="T17" fmla="*/ 605 w 605"/>
                <a:gd name="T18" fmla="*/ 2165 h 2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5" h="2165">
                  <a:moveTo>
                    <a:pt x="0" y="0"/>
                  </a:moveTo>
                  <a:lnTo>
                    <a:pt x="126" y="1854"/>
                  </a:lnTo>
                  <a:lnTo>
                    <a:pt x="600" y="2165"/>
                  </a:lnTo>
                  <a:lnTo>
                    <a:pt x="605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>
                <a:alpha val="14902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1" name="AutoShape 13"/>
            <p:cNvSpPr>
              <a:spLocks noChangeArrowheads="1"/>
            </p:cNvSpPr>
            <p:nvPr/>
          </p:nvSpPr>
          <p:spPr bwMode="gray">
            <a:xfrm>
              <a:off x="1371425" y="1595438"/>
              <a:ext cx="1895951" cy="1642520"/>
            </a:xfrm>
            <a:prstGeom prst="diamond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>
                <a:rot lat="18600000" lon="0" rev="0"/>
              </a:camera>
              <a:lightRig rig="legacyNormal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1" name="Rectangle 14"/>
            <p:cNvSpPr>
              <a:spLocks noChangeArrowheads="1"/>
            </p:cNvSpPr>
            <p:nvPr/>
          </p:nvSpPr>
          <p:spPr bwMode="white">
            <a:xfrm>
              <a:off x="1770063" y="5235575"/>
              <a:ext cx="1039812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FEFEFE"/>
                  </a:solidFill>
                </a:rPr>
                <a:t>Text in here</a:t>
              </a:r>
            </a:p>
          </p:txBody>
        </p:sp>
        <p:sp>
          <p:nvSpPr>
            <p:cNvPr id="20492" name="Rectangle 15"/>
            <p:cNvSpPr>
              <a:spLocks noChangeArrowheads="1"/>
            </p:cNvSpPr>
            <p:nvPr/>
          </p:nvSpPr>
          <p:spPr bwMode="white">
            <a:xfrm>
              <a:off x="1682354" y="4505325"/>
              <a:ext cx="1216829" cy="4070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lt-LT" sz="1400" b="1">
                  <a:solidFill>
                    <a:srgbClr val="FEFEFE"/>
                  </a:solidFill>
                </a:rPr>
                <a:t>Per didelis</a:t>
              </a:r>
            </a:p>
            <a:p>
              <a:pPr algn="ctr"/>
              <a:r>
                <a:rPr lang="lt-LT" sz="1400" b="1">
                  <a:solidFill>
                    <a:srgbClr val="FEFEFE"/>
                  </a:solidFill>
                </a:rPr>
                <a:t> pasitikėjimas</a:t>
              </a:r>
              <a:endParaRPr lang="en-US" sz="1400" b="1">
                <a:solidFill>
                  <a:srgbClr val="FEFEFE"/>
                </a:solidFill>
              </a:endParaRPr>
            </a:p>
          </p:txBody>
        </p:sp>
        <p:sp>
          <p:nvSpPr>
            <p:cNvPr id="20493" name="Rectangle 16"/>
            <p:cNvSpPr>
              <a:spLocks noChangeArrowheads="1"/>
            </p:cNvSpPr>
            <p:nvPr/>
          </p:nvSpPr>
          <p:spPr bwMode="white">
            <a:xfrm>
              <a:off x="1774992" y="3814763"/>
              <a:ext cx="1031547" cy="2394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lt-LT" sz="1400" b="1">
                  <a:solidFill>
                    <a:srgbClr val="FEFEFE"/>
                  </a:solidFill>
                </a:rPr>
                <a:t>Susitarimai</a:t>
              </a:r>
              <a:endParaRPr lang="en-US" sz="1400" b="1">
                <a:solidFill>
                  <a:srgbClr val="FEFEFE"/>
                </a:solidFill>
              </a:endParaRPr>
            </a:p>
          </p:txBody>
        </p:sp>
        <p:sp>
          <p:nvSpPr>
            <p:cNvPr id="20494" name="Rectangle 17"/>
            <p:cNvSpPr>
              <a:spLocks noChangeArrowheads="1"/>
            </p:cNvSpPr>
            <p:nvPr/>
          </p:nvSpPr>
          <p:spPr bwMode="white">
            <a:xfrm>
              <a:off x="1601925" y="3008313"/>
              <a:ext cx="1377693" cy="4070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lt-LT" sz="1400" b="1">
                  <a:solidFill>
                    <a:srgbClr val="FEFEFE"/>
                  </a:solidFill>
                </a:rPr>
                <a:t>Rizika ir didelės</a:t>
              </a:r>
            </a:p>
            <a:p>
              <a:pPr algn="ctr"/>
              <a:r>
                <a:rPr lang="lt-LT" sz="1400" b="1">
                  <a:solidFill>
                    <a:srgbClr val="FEFEFE"/>
                  </a:solidFill>
                </a:rPr>
                <a:t> išlaidos</a:t>
              </a:r>
              <a:endParaRPr lang="en-US" sz="1400" b="1">
                <a:solidFill>
                  <a:srgbClr val="FEFEFE"/>
                </a:solidFill>
              </a:endParaRPr>
            </a:p>
          </p:txBody>
        </p:sp>
        <p:sp>
          <p:nvSpPr>
            <p:cNvPr id="20495" name="Rectangle 18"/>
            <p:cNvSpPr>
              <a:spLocks noChangeArrowheads="1"/>
            </p:cNvSpPr>
            <p:nvPr/>
          </p:nvSpPr>
          <p:spPr bwMode="white">
            <a:xfrm>
              <a:off x="1734776" y="2278063"/>
              <a:ext cx="1111979" cy="4070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lt-LT" sz="1400">
                  <a:solidFill>
                    <a:schemeClr val="bg1"/>
                  </a:solidFill>
                </a:rPr>
                <a:t>Priešinimasis</a:t>
              </a:r>
            </a:p>
            <a:p>
              <a:pPr algn="ctr"/>
              <a:r>
                <a:rPr lang="lt-LT" sz="1400">
                  <a:solidFill>
                    <a:schemeClr val="bg1"/>
                  </a:solidFill>
                </a:rPr>
                <a:t> naujovėms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0496" name="Line 19"/>
            <p:cNvSpPr>
              <a:spLocks noChangeShapeType="1"/>
            </p:cNvSpPr>
            <p:nvPr/>
          </p:nvSpPr>
          <p:spPr bwMode="gray">
            <a:xfrm flipH="1" flipV="1">
              <a:off x="1192213" y="2432050"/>
              <a:ext cx="238125" cy="293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Rectangle 20"/>
            <p:cNvSpPr>
              <a:spLocks noChangeArrowheads="1"/>
            </p:cNvSpPr>
            <p:nvPr/>
          </p:nvSpPr>
          <p:spPr bwMode="auto">
            <a:xfrm>
              <a:off x="3394075" y="2286000"/>
              <a:ext cx="5282381" cy="454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lt-LT" sz="1600"/>
                <a:t>Pasireiškia dažniausiai paskutinėse sprendimų fazėse (blokavimas, procedūriniai trukdžiai, nauji dalyviai)</a:t>
              </a:r>
              <a:endParaRPr lang="en-US" sz="1600"/>
            </a:p>
          </p:txBody>
        </p:sp>
        <p:sp>
          <p:nvSpPr>
            <p:cNvPr id="20498" name="Rectangle 21"/>
            <p:cNvSpPr>
              <a:spLocks noChangeArrowheads="1"/>
            </p:cNvSpPr>
            <p:nvPr/>
          </p:nvSpPr>
          <p:spPr bwMode="auto">
            <a:xfrm>
              <a:off x="3394074" y="2987057"/>
              <a:ext cx="4365625" cy="454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1600"/>
                <a:t>Kadangi politika tai negrįžtami procesai, rekomenduojami mažos apimties eksperimentai.</a:t>
              </a:r>
            </a:p>
          </p:txBody>
        </p:sp>
        <p:sp>
          <p:nvSpPr>
            <p:cNvPr id="20499" name="Rectangle 22"/>
            <p:cNvSpPr>
              <a:spLocks noChangeArrowheads="1"/>
            </p:cNvSpPr>
            <p:nvPr/>
          </p:nvSpPr>
          <p:spPr bwMode="auto">
            <a:xfrm>
              <a:off x="3403600" y="3616939"/>
              <a:ext cx="4365625" cy="646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 </a:t>
              </a:r>
              <a:r>
                <a:rPr lang="lt-LT" sz="1600"/>
                <a:t>Kitu atveju socialinis spaudimas (lobistai, pilietinės iniciatyvos) gali sužlugdyti įgyvendinimo fazę . Ilgojo ir trumpojo laikotarpio prioritetų konkurencija</a:t>
              </a:r>
              <a:r>
                <a:rPr lang="en-GB" sz="1600"/>
                <a:t>. </a:t>
              </a:r>
              <a:endParaRPr lang="lt-LT" sz="1600"/>
            </a:p>
          </p:txBody>
        </p:sp>
        <p:sp>
          <p:nvSpPr>
            <p:cNvPr id="20500" name="Rectangle 23"/>
            <p:cNvSpPr>
              <a:spLocks noChangeArrowheads="1"/>
            </p:cNvSpPr>
            <p:nvPr/>
          </p:nvSpPr>
          <p:spPr bwMode="auto">
            <a:xfrm>
              <a:off x="3394075" y="4419600"/>
              <a:ext cx="4365625" cy="454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 </a:t>
              </a:r>
              <a:r>
                <a:rPr lang="lt-LT" sz="1600"/>
                <a:t>Per didelis pasitikėjimas savimi </a:t>
              </a:r>
              <a:r>
                <a:rPr lang="en-US" sz="1600"/>
                <a:t>tarp </a:t>
              </a:r>
              <a:r>
                <a:rPr lang="lt-LT" sz="1600"/>
                <a:t>politikos dalyvių ir per greiti sprendimai</a:t>
              </a:r>
            </a:p>
          </p:txBody>
        </p:sp>
      </p:grpSp>
      <p:sp>
        <p:nvSpPr>
          <p:cNvPr id="2048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smtClean="0"/>
              <a:t>Viešosios politikos kontekstas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Klausimas</a:t>
            </a:r>
            <a:r>
              <a:rPr lang="en-US" dirty="0" smtClean="0"/>
              <a:t> Nr.2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K</a:t>
            </a:r>
            <a:r>
              <a:rPr lang="lt-LT" dirty="0" err="1" smtClean="0"/>
              <a:t>aip</a:t>
            </a:r>
            <a:r>
              <a:rPr lang="lt-LT" dirty="0" smtClean="0"/>
              <a:t> </a:t>
            </a:r>
            <a:r>
              <a:rPr lang="lt-LT" dirty="0"/>
              <a:t>viešosios politikos kūrimą paversti suinteresuotųjų dalyvavimu grįstu politikos rengimo </a:t>
            </a:r>
            <a:r>
              <a:rPr lang="lt-LT" dirty="0" smtClean="0"/>
              <a:t>procesu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lt-LT" dirty="0" smtClean="0"/>
              <a:t>Darbo grupės</a:t>
            </a:r>
            <a:endParaRPr lang="lt-LT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Pagrindini</a:t>
            </a:r>
            <a:r>
              <a:rPr lang="en-US" smtClean="0"/>
              <a:t>s</a:t>
            </a:r>
            <a:r>
              <a:rPr lang="lt-LT" smtClean="0"/>
              <a:t> interesa</a:t>
            </a:r>
            <a:r>
              <a:rPr lang="en-US" smtClean="0"/>
              <a:t>ms reik</a:t>
            </a:r>
            <a:r>
              <a:rPr lang="lt-LT" smtClean="0"/>
              <a:t>štis instrument</a:t>
            </a:r>
            <a:r>
              <a:rPr lang="en-US" smtClean="0"/>
              <a:t>as </a:t>
            </a:r>
            <a:r>
              <a:rPr lang="lt-LT" smtClean="0"/>
              <a:t>: </a:t>
            </a:r>
          </a:p>
          <a:p>
            <a:pPr lvl="1"/>
            <a:r>
              <a:rPr lang="lt-LT" smtClean="0"/>
              <a:t>darbo grupės, </a:t>
            </a:r>
          </a:p>
          <a:p>
            <a:pPr lvl="1"/>
            <a:endParaRPr lang="lt-LT" smtClean="0"/>
          </a:p>
          <a:p>
            <a:pPr lvl="3"/>
            <a:r>
              <a:rPr lang="lt-LT" smtClean="0"/>
              <a:t>kurios buriamos ministerijose iškilus naujiems valdymo klausimams. </a:t>
            </a:r>
            <a:endParaRPr lang="en-US" smtClean="0"/>
          </a:p>
          <a:p>
            <a:r>
              <a:rPr lang="lt-LT" smtClean="0"/>
              <a:t>Šios grupės dažniausiai buriamos pačių ministerijų iniciatyva,</a:t>
            </a:r>
          </a:p>
          <a:p>
            <a:r>
              <a:rPr lang="en-US" smtClean="0"/>
              <a:t>J</a:t>
            </a:r>
            <a:r>
              <a:rPr lang="lt-LT" smtClean="0"/>
              <a:t>ose dalyvauti kviečiami tiek valstybės tarnautojai (konkrečios ministerijos specialistai), tiek ir išoriniai asmenys. </a:t>
            </a:r>
          </a:p>
          <a:p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„EFEKTYVUMAS VIEŠAJAME SEKTORIUJE</a:t>
            </a:r>
            <a:r>
              <a:rPr lang="en-US"/>
              <a:t>”</a:t>
            </a:r>
            <a:endParaRPr lang="en-US" b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/>
              <a:t>201</a:t>
            </a:r>
            <a:r>
              <a:rPr lang="en-US"/>
              <a:t>2</a:t>
            </a:r>
            <a:r>
              <a:rPr lang="lt-LT"/>
              <a:t> balandžio </a:t>
            </a:r>
            <a:r>
              <a:rPr lang="en-US"/>
              <a:t>24 d.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593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TS030000593</Template>
  <TotalTime>20378</TotalTime>
  <Words>1367</Words>
  <Application>Microsoft Office PowerPoint</Application>
  <PresentationFormat>On-screen Show (4:3)</PresentationFormat>
  <Paragraphs>434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Arial</vt:lpstr>
      <vt:lpstr>Corbel</vt:lpstr>
      <vt:lpstr>Wingdings</vt:lpstr>
      <vt:lpstr>Calibri</vt:lpstr>
      <vt:lpstr>Times New Roman</vt:lpstr>
      <vt:lpstr>ＭＳ Ｐゴシック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TS030000593</vt:lpstr>
      <vt:lpstr>Slide 1</vt:lpstr>
      <vt:lpstr>TURINYS</vt:lpstr>
      <vt:lpstr>ĮVADAS</vt:lpstr>
      <vt:lpstr>Klausimas Nr. 1</vt:lpstr>
      <vt:lpstr>Žinių kaupimas </vt:lpstr>
      <vt:lpstr>Dalyvių/suinteresuotųjų pridėtinė vertė</vt:lpstr>
      <vt:lpstr>Viešosios politikos kontekstas</vt:lpstr>
      <vt:lpstr>Klausimas Nr.2</vt:lpstr>
      <vt:lpstr>Darbo grupės</vt:lpstr>
      <vt:lpstr>Tyrimo tikslas</vt:lpstr>
      <vt:lpstr>Tyrimo metodologija</vt:lpstr>
      <vt:lpstr>Tyrimo metodologija</vt:lpstr>
      <vt:lpstr>Tyrimas</vt:lpstr>
      <vt:lpstr>Darbo grupių skaičius</vt:lpstr>
      <vt:lpstr>Kokius klausimus sprendė grupės?</vt:lpstr>
      <vt:lpstr>Kaip atrodo statistinė grupė?</vt:lpstr>
      <vt:lpstr>Kaip buriamos darbo grupės?</vt:lpstr>
      <vt:lpstr>Darbo grupių tipas</vt:lpstr>
      <vt:lpstr>Darbo grupių tipas</vt:lpstr>
      <vt:lpstr>Darbo grupių veiklos sritis</vt:lpstr>
      <vt:lpstr>Darbo grupių rūšis</vt:lpstr>
      <vt:lpstr>Tarpiniai apibendrinimai</vt:lpstr>
      <vt:lpstr>ŠMM 2007</vt:lpstr>
      <vt:lpstr>ŠMM 2010</vt:lpstr>
      <vt:lpstr>Dalyvių priskyrimas pagal jų veikimo rūšį.</vt:lpstr>
      <vt:lpstr>Kas dalyvauja?</vt:lpstr>
      <vt:lpstr>ŠMM 2010</vt:lpstr>
      <vt:lpstr>ŠMM 2007</vt:lpstr>
      <vt:lpstr>Dalyviai pagal atstovaujamą sektorių </vt:lpstr>
      <vt:lpstr>Organizacijų/individų rūšys  (nesusijusios su valstybės tarnyba)</vt:lpstr>
      <vt:lpstr>ŠMM 2010: interesai pagal pobūdį</vt:lpstr>
      <vt:lpstr>Darbo grupės ir intereso ryšys (2010 m.)</vt:lpstr>
      <vt:lpstr>ŠMM 2010</vt:lpstr>
      <vt:lpstr>Sektorių pasiskirstymas</vt:lpstr>
      <vt:lpstr>Tinklo hierarchija 2010</vt:lpstr>
      <vt:lpstr>Interesų rūšys</vt:lpstr>
      <vt:lpstr>Tolimesni žingsniai: modeliavimas</vt:lpstr>
      <vt:lpstr>Išvados</vt:lpstr>
      <vt:lpstr>Rekomendacijos</vt:lpstr>
      <vt:lpstr>Slide 40</vt:lpstr>
    </vt:vector>
  </TitlesOfParts>
  <Company>Mykolo Romerio Universitetas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Dalyvavimu grįstos politikos formavimas ministerijose</dc:title>
  <dc:creator>MRU</dc:creator>
  <cp:lastModifiedBy>Andrius</cp:lastModifiedBy>
  <cp:revision>51</cp:revision>
  <dcterms:created xsi:type="dcterms:W3CDTF">2012-04-05T06:25:19Z</dcterms:created>
  <dcterms:modified xsi:type="dcterms:W3CDTF">2012-06-21T08:32:13Z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TC300005939990</vt:lpwstr>
  </property>
</Properties>
</file>