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317" r:id="rId3"/>
    <p:sldId id="304" r:id="rId4"/>
    <p:sldId id="305" r:id="rId5"/>
    <p:sldId id="320" r:id="rId6"/>
    <p:sldId id="307" r:id="rId7"/>
    <p:sldId id="309" r:id="rId8"/>
    <p:sldId id="311" r:id="rId9"/>
  </p:sldIdLst>
  <p:sldSz cx="9144000" cy="6858000" type="screen4x3"/>
  <p:notesSz cx="6858000" cy="9144000"/>
  <p:defaultTextStyle>
    <a:defPPr>
      <a:defRPr lang="lt-L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78853" autoAdjust="0"/>
  </p:normalViewPr>
  <p:slideViewPr>
    <p:cSldViewPr>
      <p:cViewPr varScale="1">
        <p:scale>
          <a:sx n="57" d="100"/>
          <a:sy n="57" d="100"/>
        </p:scale>
        <p:origin x="-151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84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FA6ACFD-12CF-47D0-8204-4006223616AA}" type="datetimeFigureOut">
              <a:rPr lang="lt-LT"/>
              <a:pPr>
                <a:defRPr/>
              </a:pPr>
              <a:t>2014.04.28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8C0F346-9A45-4CD0-A094-061BD05FDD1E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2D18C1D-E7A3-4070-94D6-10C92CB7DDD5}" type="datetimeFigureOut">
              <a:rPr lang="en-GB"/>
              <a:pPr>
                <a:defRPr/>
              </a:pPr>
              <a:t>28/04/2014</a:t>
            </a:fld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14FB305-C6C0-47AD-A974-994FE7C97C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4FB305-C6C0-47AD-A974-994FE7C97CD0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4FB305-C6C0-47AD-A974-994FE7C97CD0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4FB305-C6C0-47AD-A974-994FE7C97CD0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4FB305-C6C0-47AD-A974-994FE7C97CD0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4FB305-C6C0-47AD-A974-994FE7C97CD0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4FB305-C6C0-47AD-A974-994FE7C97CD0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šelis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6768752" cy="3528392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  <a:latin typeface="Myriad Pro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lt-L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23528" y="620688"/>
            <a:ext cx="7848872" cy="720080"/>
          </a:xfr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>
            <a:normAutofit/>
          </a:bodyPr>
          <a:lstStyle>
            <a:lvl1pPr>
              <a:buNone/>
              <a:defRPr sz="2800" b="0" cap="none" spc="0" baseline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/>
                <a:latin typeface="Myriad Pro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inys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20688"/>
            <a:ext cx="7920880" cy="4248472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 baseline="0">
                <a:solidFill>
                  <a:schemeClr val="tx1"/>
                </a:solidFill>
                <a:latin typeface="Myriad Pro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t-L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131840" y="5085184"/>
            <a:ext cx="5113338" cy="1440160"/>
          </a:xfrm>
        </p:spPr>
        <p:txBody>
          <a:bodyPr>
            <a:normAutofit/>
          </a:bodyPr>
          <a:lstStyle>
            <a:lvl1pPr>
              <a:buNone/>
              <a:defRPr sz="1200">
                <a:latin typeface="Myriad Pro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kutinis lapas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3212976"/>
            <a:ext cx="8136904" cy="187220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Myriad Pro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lt-LT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E372EC-E707-4BA1-81B4-956A9FB3AEB5}" type="datetimeFigureOut">
              <a:rPr lang="lt-LT"/>
              <a:pPr>
                <a:defRPr/>
              </a:pPr>
              <a:t>2014.04.28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40A446-DC6A-482A-A0C7-7EEF2D556F57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ubtitle 7"/>
          <p:cNvSpPr>
            <a:spLocks noGrp="1"/>
          </p:cNvSpPr>
          <p:nvPr>
            <p:ph type="subTitle" idx="1"/>
          </p:nvPr>
        </p:nvSpPr>
        <p:spPr>
          <a:xfrm>
            <a:off x="1835150" y="4365625"/>
            <a:ext cx="6769100" cy="936625"/>
          </a:xfrm>
        </p:spPr>
        <p:txBody>
          <a:bodyPr/>
          <a:lstStyle/>
          <a:p>
            <a:pPr algn="r" eaLnBrk="1" hangingPunct="1"/>
            <a:r>
              <a:rPr lang="en-GB" sz="2400" b="1" dirty="0" smtClean="0">
                <a:solidFill>
                  <a:schemeClr val="tx1"/>
                </a:solidFill>
                <a:latin typeface="Calibri" pitchFamily="34" charset="0"/>
              </a:rPr>
              <a:t>Doc. dr. </a:t>
            </a:r>
            <a:r>
              <a:rPr lang="en-GB" sz="2400" b="1" dirty="0" err="1" smtClean="0">
                <a:solidFill>
                  <a:schemeClr val="tx1"/>
                </a:solidFill>
                <a:latin typeface="Calibri" pitchFamily="34" charset="0"/>
              </a:rPr>
              <a:t>Andrius</a:t>
            </a:r>
            <a:r>
              <a:rPr lang="en-GB" sz="2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  <a:latin typeface="Calibri" pitchFamily="34" charset="0"/>
              </a:rPr>
              <a:t>Valickas</a:t>
            </a:r>
            <a:r>
              <a:rPr lang="en-GB" sz="2400" b="1" dirty="0" smtClean="0">
                <a:solidFill>
                  <a:schemeClr val="tx1"/>
                </a:solidFill>
                <a:latin typeface="Calibri" pitchFamily="34" charset="0"/>
              </a:rPr>
              <a:t>, </a:t>
            </a:r>
          </a:p>
          <a:p>
            <a:pPr algn="r" eaLnBrk="1" hangingPunct="1"/>
            <a:r>
              <a:rPr lang="en-GB" sz="2400" b="1" dirty="0" smtClean="0">
                <a:solidFill>
                  <a:schemeClr val="tx1"/>
                </a:solidFill>
                <a:latin typeface="Calibri" pitchFamily="34" charset="0"/>
              </a:rPr>
              <a:t>MRU, </a:t>
            </a:r>
            <a:r>
              <a:rPr lang="en-GB" sz="2400" b="1" dirty="0" err="1" smtClean="0">
                <a:solidFill>
                  <a:schemeClr val="tx1"/>
                </a:solidFill>
                <a:latin typeface="Calibri" pitchFamily="34" charset="0"/>
              </a:rPr>
              <a:t>Vadybos</a:t>
            </a:r>
            <a:r>
              <a:rPr lang="en-GB" sz="2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  <a:latin typeface="Calibri" pitchFamily="34" charset="0"/>
              </a:rPr>
              <a:t>institutas</a:t>
            </a:r>
            <a:endParaRPr lang="en-GB" sz="24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17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67544" y="980728"/>
            <a:ext cx="7848600" cy="1224285"/>
          </a:xfrm>
          <a:ln w="9525"/>
        </p:spPr>
        <p:txBody>
          <a:bodyPr>
            <a:noAutofit/>
          </a:bodyPr>
          <a:lstStyle/>
          <a:p>
            <a:pPr algn="ctr" eaLnBrk="1" hangingPunct="1"/>
            <a:r>
              <a:rPr lang="lt-LT" sz="4400" b="1" dirty="0" smtClean="0">
                <a:solidFill>
                  <a:schemeClr val="tx1"/>
                </a:solidFill>
              </a:rPr>
              <a:t>Kokio jaunimo reikia Lietuvos savivaldybėms: jaunuolių karjeros sėkmės veiksnių analizė</a:t>
            </a:r>
            <a:endParaRPr lang="lt-LT" sz="4400" dirty="0" smtClean="0">
              <a:ln>
                <a:noFill/>
              </a:ln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3200" b="1" dirty="0" smtClean="0"/>
              <a:t>Jaunuolių karjeros sėkmės veiksnių tyrimas</a:t>
            </a:r>
          </a:p>
          <a:p>
            <a:endParaRPr lang="lt-LT" sz="3200" b="1" dirty="0" smtClean="0"/>
          </a:p>
          <a:p>
            <a:pPr algn="just"/>
            <a:r>
              <a:rPr lang="lt-LT" sz="3200" dirty="0" smtClean="0"/>
              <a:t>Tikslas - nustatyti, kokie asmeniniai veiksniai Lietuvos kontekste yra susiję su sėkmingu jaunimo perėjimu iš studijų į darbo rinką.</a:t>
            </a:r>
          </a:p>
          <a:p>
            <a:endParaRPr lang="en-US" sz="32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195736" y="5085184"/>
            <a:ext cx="6193458" cy="144016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lt-LT" sz="3200" dirty="0" smtClean="0">
                <a:latin typeface="Arial" pitchFamily="34" charset="0"/>
                <a:cs typeface="Arial" pitchFamily="34" charset="0"/>
              </a:rPr>
              <a:t>Kodėl vieniems tapatų profesinį išsilavinimą turintiems jaunuoliams karjeroje sekasi </a:t>
            </a:r>
            <a:r>
              <a:rPr lang="lt-LT" sz="3200" dirty="0" err="1" smtClean="0">
                <a:latin typeface="Arial" pitchFamily="34" charset="0"/>
                <a:cs typeface="Arial" pitchFamily="34" charset="0"/>
              </a:rPr>
              <a:t>labiau</a:t>
            </a:r>
            <a:r>
              <a:rPr lang="lt-LT" sz="3200" dirty="0" smtClean="0">
                <a:latin typeface="Arial" pitchFamily="34" charset="0"/>
                <a:cs typeface="Arial" pitchFamily="34" charset="0"/>
              </a:rPr>
              <a:t> nei kitiems? </a:t>
            </a:r>
          </a:p>
          <a:p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548680"/>
            <a:ext cx="7920880" cy="4896544"/>
          </a:xfrm>
        </p:spPr>
        <p:txBody>
          <a:bodyPr>
            <a:normAutofit fontScale="92500" lnSpcReduction="20000"/>
          </a:bodyPr>
          <a:lstStyle/>
          <a:p>
            <a:r>
              <a:rPr lang="lt-LT" sz="3200" b="1" dirty="0" smtClean="0"/>
              <a:t>Jaunimo nedarbas - aktuali problema</a:t>
            </a:r>
            <a:endParaRPr lang="ru-RU" sz="3200" b="1" dirty="0" smtClean="0"/>
          </a:p>
          <a:p>
            <a:endParaRPr lang="ru-RU" sz="3200" b="1" dirty="0" smtClean="0"/>
          </a:p>
          <a:p>
            <a:r>
              <a:rPr lang="lt-LT" sz="3200" dirty="0" smtClean="0"/>
              <a:t>Europoje yra net 7,5 mln. jaunų žmonių, kurie nei mokosi, nei dirba.</a:t>
            </a:r>
            <a:r>
              <a:rPr lang="ru-RU" sz="3200" dirty="0" smtClean="0"/>
              <a:t> </a:t>
            </a:r>
            <a:r>
              <a:rPr lang="lt-LT" sz="3200" dirty="0" smtClean="0"/>
              <a:t>Tai sudaro beveik 13 proc. viso jaunimo, kuris turėtų mokytis ar dirbti. </a:t>
            </a:r>
            <a:endParaRPr lang="ru-RU" sz="3200" dirty="0" smtClean="0"/>
          </a:p>
          <a:p>
            <a:r>
              <a:rPr lang="lt-LT" sz="3200" dirty="0" smtClean="0"/>
              <a:t>Lietuvoje 2014 m. pradžioje darbo negalinčių rasti jaunuolių (iki 25m.) buvo apie 24</a:t>
            </a:r>
            <a:r>
              <a:rPr lang="ru-RU" sz="3200" dirty="0" smtClean="0"/>
              <a:t> </a:t>
            </a:r>
            <a:r>
              <a:rPr lang="lt-LT" sz="3200" dirty="0" smtClean="0"/>
              <a:t>000.</a:t>
            </a:r>
            <a:endParaRPr lang="ru-RU" sz="3200" dirty="0" smtClean="0"/>
          </a:p>
          <a:p>
            <a:r>
              <a:rPr lang="lt-LT" sz="3200" dirty="0" smtClean="0"/>
              <a:t> </a:t>
            </a:r>
          </a:p>
          <a:p>
            <a:r>
              <a:rPr lang="lt-LT" sz="3200" dirty="0" smtClean="0"/>
              <a:t>Šie žmonės ilgainiui tampa socialiai ir ekonomiškai pažeidžiamais.</a:t>
            </a:r>
            <a:endParaRPr lang="en-US" sz="3200" dirty="0" smtClean="0"/>
          </a:p>
          <a:p>
            <a:endParaRPr lang="lt-LT" sz="32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836712"/>
            <a:ext cx="7920880" cy="4032448"/>
          </a:xfrm>
        </p:spPr>
        <p:txBody>
          <a:bodyPr>
            <a:normAutofit fontScale="92500" lnSpcReduction="20000"/>
          </a:bodyPr>
          <a:lstStyle/>
          <a:p>
            <a:r>
              <a:rPr lang="lt-LT" sz="3000" b="1" dirty="0" smtClean="0"/>
              <a:t>Kokios Jaunimo nedarbo priežastys?</a:t>
            </a:r>
          </a:p>
          <a:p>
            <a:endParaRPr lang="lt-LT" sz="3000" b="1" dirty="0" smtClean="0"/>
          </a:p>
          <a:p>
            <a:endParaRPr lang="en-US" sz="3200" dirty="0" smtClean="0"/>
          </a:p>
          <a:p>
            <a:pPr algn="just"/>
            <a:r>
              <a:rPr lang="lt-LT" sz="3200" b="1" dirty="0" smtClean="0">
                <a:latin typeface="Calibri" pitchFamily="34" charset="0"/>
              </a:rPr>
              <a:t>Jaunimo garantijų iniciatyva. </a:t>
            </a:r>
            <a:r>
              <a:rPr lang="lt-LT" sz="3200" dirty="0" smtClean="0">
                <a:latin typeface="Calibri" pitchFamily="34" charset="0"/>
              </a:rPr>
              <a:t>Tikslas – užtikrinti, kad visi jaunuoliai iki 29 metų amžiaus per keturių mėnesių laikotarpį nuo darbo netekimo arba formaliojo mokymosi užbaigimo </a:t>
            </a:r>
            <a:r>
              <a:rPr lang="lt-LT" sz="3200" u="sng" dirty="0" smtClean="0">
                <a:latin typeface="Calibri" pitchFamily="34" charset="0"/>
              </a:rPr>
              <a:t>gautų pasiūlymą dirbti, toliau mokytis</a:t>
            </a:r>
            <a:r>
              <a:rPr lang="lt-LT" sz="3200" dirty="0" smtClean="0">
                <a:latin typeface="Calibri" pitchFamily="34" charset="0"/>
              </a:rPr>
              <a:t>, įskaitant </a:t>
            </a:r>
            <a:r>
              <a:rPr lang="lt-LT" sz="3200" dirty="0" err="1" smtClean="0">
                <a:latin typeface="Calibri" pitchFamily="34" charset="0"/>
              </a:rPr>
              <a:t>pameistrystės</a:t>
            </a:r>
            <a:r>
              <a:rPr lang="lt-LT" sz="3200" dirty="0" smtClean="0">
                <a:latin typeface="Calibri" pitchFamily="34" charset="0"/>
              </a:rPr>
              <a:t> profesinio mokymo formą, atlikti praktiką arba stažuotę.</a:t>
            </a:r>
            <a:endParaRPr lang="lt-LT" sz="3200" dirty="0" smtClean="0"/>
          </a:p>
          <a:p>
            <a:endParaRPr lang="en-US" sz="3000" b="1" dirty="0" smtClean="0"/>
          </a:p>
          <a:p>
            <a:endParaRPr lang="en-US" sz="3000" b="1" dirty="0" smtClean="0"/>
          </a:p>
          <a:p>
            <a:endParaRPr lang="en-US" sz="30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620688"/>
            <a:ext cx="7920880" cy="3672408"/>
          </a:xfrm>
        </p:spPr>
        <p:txBody>
          <a:bodyPr>
            <a:normAutofit/>
          </a:bodyPr>
          <a:lstStyle/>
          <a:p>
            <a:r>
              <a:rPr lang="lt-LT" sz="3600" b="1" dirty="0" smtClean="0"/>
              <a:t>Kiek už jaunimo nedarbą atsakingas pats jaunimas?</a:t>
            </a:r>
            <a:endParaRPr lang="en-US" sz="36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348880"/>
            <a:ext cx="7920880" cy="576064"/>
          </a:xfrm>
        </p:spPr>
        <p:txBody>
          <a:bodyPr>
            <a:normAutofit lnSpcReduction="10000"/>
          </a:bodyPr>
          <a:lstStyle/>
          <a:p>
            <a:r>
              <a:rPr lang="lt-LT" sz="3200" b="1" dirty="0" smtClean="0"/>
              <a:t>Globalizacija ir elgesys darbo rinkoje</a:t>
            </a:r>
            <a:endParaRPr lang="en-US" sz="32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404664"/>
            <a:ext cx="7992888" cy="583264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lt-LT" sz="4300" b="1" dirty="0" smtClean="0"/>
              <a:t>Asmeniniai jaunimo karjeros </a:t>
            </a:r>
          </a:p>
          <a:p>
            <a:pPr lvl="0"/>
            <a:r>
              <a:rPr lang="lt-LT" sz="4300" b="1" dirty="0" smtClean="0"/>
              <a:t>sėkmės veiksniai</a:t>
            </a:r>
            <a:endParaRPr lang="lt-LT" sz="43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lt-LT" sz="2800" dirty="0" smtClean="0"/>
              <a:t>Savęs pažinimas ir prioritetų aiškumas</a:t>
            </a:r>
          </a:p>
          <a:p>
            <a:pPr marL="514350" lvl="0" indent="-514350">
              <a:buFont typeface="+mj-lt"/>
              <a:buAutoNum type="arabicPeriod"/>
            </a:pPr>
            <a:r>
              <a:rPr lang="lt-LT" sz="2800" dirty="0" smtClean="0"/>
              <a:t>Pasiryžimas save kurti per darbinę patirtį</a:t>
            </a:r>
          </a:p>
          <a:p>
            <a:pPr marL="514350" lvl="0" indent="-514350">
              <a:buFont typeface="+mj-lt"/>
              <a:buAutoNum type="arabicPeriod"/>
            </a:pPr>
            <a:r>
              <a:rPr lang="lt-LT" sz="2800" dirty="0" smtClean="0"/>
              <a:t>Teigiamas savęs vertinimas ir pasitikėjimas savimi</a:t>
            </a:r>
          </a:p>
          <a:p>
            <a:pPr marL="514350" lvl="0" indent="-514350">
              <a:buFont typeface="+mj-lt"/>
              <a:buAutoNum type="arabicPeriod"/>
            </a:pPr>
            <a:r>
              <a:rPr lang="lt-LT" sz="2800" dirty="0" smtClean="0"/>
              <a:t>Pozityvios nuostatos karjeros atžvilgiu ir ryžtingumas</a:t>
            </a:r>
          </a:p>
          <a:p>
            <a:pPr marL="514350" lvl="0" indent="-514350">
              <a:buFont typeface="+mj-lt"/>
              <a:buAutoNum type="arabicPeriod"/>
            </a:pPr>
            <a:r>
              <a:rPr lang="lt-LT" sz="2800" dirty="0" smtClean="0"/>
              <a:t>Smalsumas ir domėjimasis kintančia darbine aplinka</a:t>
            </a:r>
            <a:endParaRPr lang="en-US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lt-LT" sz="2800" dirty="0" smtClean="0"/>
              <a:t>Savarankiškumas</a:t>
            </a:r>
            <a:endParaRPr lang="en-US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lt-LT" sz="2800" dirty="0" smtClean="0"/>
              <a:t>Pozityvios nuostatos į praktiką studijų metu</a:t>
            </a:r>
          </a:p>
          <a:p>
            <a:pPr marL="514350" lvl="0" indent="-514350">
              <a:buFont typeface="+mj-lt"/>
              <a:buAutoNum type="arabicPeriod"/>
            </a:pPr>
            <a:r>
              <a:rPr lang="lt-LT" sz="2800" dirty="0" smtClean="0"/>
              <a:t>Gebėjimas peržengti įgytos profesijos ribas </a:t>
            </a:r>
          </a:p>
          <a:p>
            <a:pPr marL="514350" indent="-514350">
              <a:buFont typeface="+mj-lt"/>
              <a:buAutoNum type="arabicPeriod"/>
            </a:pPr>
            <a:r>
              <a:rPr lang="lt-LT" sz="2800" dirty="0" smtClean="0"/>
              <a:t>Lankstumas – atvira tapatybė</a:t>
            </a:r>
          </a:p>
          <a:p>
            <a:pPr marL="514350" lvl="0" indent="-514350">
              <a:buFont typeface="+mj-lt"/>
              <a:buAutoNum type="arabicPeriod"/>
            </a:pPr>
            <a:r>
              <a:rPr lang="lt-LT" sz="2800" dirty="0" smtClean="0"/>
              <a:t>Pasiryžimas prisidėti prie to, kas vyksta  (ne tik tam tikro profesinio vaidmens atlikimas)</a:t>
            </a:r>
          </a:p>
          <a:p>
            <a:pPr marL="514350" lvl="0" indent="-514350">
              <a:buFont typeface="+mj-lt"/>
              <a:buAutoNum type="arabicPeriod"/>
            </a:pPr>
            <a:r>
              <a:rPr lang="lt-LT" sz="2800" dirty="0" smtClean="0"/>
              <a:t>Atvirumas galimybėms ir galimybių kūrimas (dalyvavimas)</a:t>
            </a:r>
          </a:p>
          <a:p>
            <a:pPr marL="514350" lvl="0" indent="-514350">
              <a:buFont typeface="+mj-lt"/>
              <a:buAutoNum type="arabicPeriod"/>
            </a:pPr>
            <a:r>
              <a:rPr lang="lt-LT" sz="2800" dirty="0" smtClean="0"/>
              <a:t>Karjeros planavimas kintančioje (sunkiai prognozuojamoje) aplinkoje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Placeholder 3"/>
          <p:cNvSpPr>
            <a:spLocks noGrp="1"/>
          </p:cNvSpPr>
          <p:nvPr>
            <p:ph type="body" idx="1"/>
          </p:nvPr>
        </p:nvSpPr>
        <p:spPr>
          <a:xfrm>
            <a:off x="503238" y="1557338"/>
            <a:ext cx="8135937" cy="1871662"/>
          </a:xfrm>
        </p:spPr>
        <p:txBody>
          <a:bodyPr/>
          <a:lstStyle/>
          <a:p>
            <a:pPr eaLnBrk="1" hangingPunct="1"/>
            <a:r>
              <a:rPr lang="lt-LT" sz="4000" b="1" dirty="0" smtClean="0">
                <a:latin typeface="Myriad Pro"/>
              </a:rPr>
              <a:t>Ačiū už dėmesį </a:t>
            </a:r>
            <a:r>
              <a:rPr lang="en-US" sz="4000" b="1" dirty="0" smtClean="0">
                <a:latin typeface="Myriad Pro"/>
              </a:rPr>
              <a:t>!</a:t>
            </a:r>
            <a:endParaRPr lang="lt-LT" sz="4000" b="1" dirty="0" smtClean="0">
              <a:latin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rmasi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1618</TotalTime>
  <Words>279</Words>
  <Application>Microsoft Office PowerPoint</Application>
  <PresentationFormat>On-screen Show (4:3)</PresentationFormat>
  <Paragraphs>41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Bookman Old Style</vt:lpstr>
      <vt:lpstr>Myriad BoldItalic</vt:lpstr>
      <vt:lpstr>Times New Roman</vt:lpstr>
      <vt:lpstr>Myriad Pro</vt:lpstr>
      <vt:lpstr>pirmasis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</dc:creator>
  <cp:lastModifiedBy>Home</cp:lastModifiedBy>
  <cp:revision>56</cp:revision>
  <dcterms:created xsi:type="dcterms:W3CDTF">2011-12-12T20:08:10Z</dcterms:created>
  <dcterms:modified xsi:type="dcterms:W3CDTF">2014-04-28T08:39:12Z</dcterms:modified>
</cp:coreProperties>
</file>