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60" r:id="rId3"/>
    <p:sldId id="314" r:id="rId4"/>
    <p:sldId id="319" r:id="rId5"/>
    <p:sldId id="261" r:id="rId6"/>
    <p:sldId id="285" r:id="rId7"/>
    <p:sldId id="286" r:id="rId8"/>
    <p:sldId id="293" r:id="rId9"/>
    <p:sldId id="287" r:id="rId10"/>
    <p:sldId id="290" r:id="rId11"/>
    <p:sldId id="315" r:id="rId12"/>
    <p:sldId id="316" r:id="rId13"/>
    <p:sldId id="317" r:id="rId14"/>
    <p:sldId id="291" r:id="rId15"/>
    <p:sldId id="292" r:id="rId16"/>
    <p:sldId id="294" r:id="rId17"/>
    <p:sldId id="297" r:id="rId18"/>
    <p:sldId id="306" r:id="rId19"/>
    <p:sldId id="301" r:id="rId20"/>
    <p:sldId id="307" r:id="rId21"/>
    <p:sldId id="310" r:id="rId22"/>
    <p:sldId id="311" r:id="rId23"/>
    <p:sldId id="312" r:id="rId24"/>
    <p:sldId id="313" r:id="rId2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509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43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529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516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3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0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877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22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12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2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03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7436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44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420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8224D-A146-4273-843F-0CCE4989947F}" type="datetimeFigureOut">
              <a:rPr lang="lt-LT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3E18-FD15-49D3-B8B8-5DE4D549F52B}" type="slidenum">
              <a:rPr lang="lt-LT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0208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0196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42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832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0F374E-D95C-4DE8-8F4B-8C611D41D8FF}" type="slidenum">
              <a:rPr lang="lt-LT" smtClean="0">
                <a:solidFill>
                  <a:srgbClr val="434342"/>
                </a:solidFill>
              </a:rPr>
              <a:pPr/>
              <a:t>‹#›</a:t>
            </a:fld>
            <a:endParaRPr lang="lt-LT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52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5655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76771D-3F59-4F59-A8F7-25A256EE3F3E}" type="datetimeFigureOut">
              <a:rPr lang="lt-LT" smtClean="0"/>
              <a:pPr/>
              <a:t>2014.04.24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B0F374E-D95C-4DE8-8F4B-8C611D41D8FF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8210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224D-A146-4273-843F-0CCE4989947F}" type="datetimeFigureOut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2014.04.24</a:t>
            </a:fld>
            <a:endParaRPr lang="lt-LT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3E18-FD15-49D3-B8B8-5DE4D549F52B}" type="slidenum">
              <a:rPr lang="lt-LT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t-LT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0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11229" y="1507422"/>
            <a:ext cx="6071138" cy="1616429"/>
          </a:xfrm>
        </p:spPr>
        <p:txBody>
          <a:bodyPr/>
          <a:lstStyle/>
          <a:p>
            <a:r>
              <a:rPr lang="lt-LT" b="1" dirty="0">
                <a:latin typeface="Arial"/>
              </a:rPr>
              <a:t>„Vietos bendruomenių veikla Vilniaus mieste ir socialinė partnerystė“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828938" y="2833458"/>
            <a:ext cx="6511131" cy="1022969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Doc.DR. Saulius Nefas, Rimantas Micka</a:t>
            </a:r>
            <a:endParaRPr lang="lt-LT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02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6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Trišalė socialinė partnerystė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Lietuvoje yra labiau išvystyta trišalė socialinė partnerystė – kai diskusijose bei priimant sprendimus dalyvauja darbuotojų, darbdavių bei vykdomosios, vietos valdžios institucijų atstovai.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Pastaruoju metu  skatinama ir teritorinė socialinė partnerystė .</a:t>
            </a: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0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b="1" kern="0" cap="none" dirty="0" smtClean="0">
                <a:latin typeface="Arial"/>
              </a:rPr>
              <a:t>Socialinės </a:t>
            </a:r>
            <a:r>
              <a:rPr lang="lt-LT" altLang="lt-LT" b="1" kern="0" cap="none" dirty="0">
                <a:latin typeface="Arial"/>
              </a:rPr>
              <a:t>partnerystės principai </a:t>
            </a:r>
            <a:endParaRPr lang="lt-LT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052736"/>
            <a:ext cx="7925504" cy="4128572"/>
          </a:xfrm>
        </p:spPr>
        <p:txBody>
          <a:bodyPr>
            <a:noAutofit/>
          </a:bodyPr>
          <a:lstStyle/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Darbo kodeksas įtvirtina socialinei partnerystei būdingiausias principines nuostatas. Tai: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laisvos kolektyvinės derybos,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Savanoriškumas ir savarankiškumas  priimant įsipareigojimus,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Galiojančios teisinės sistemos nepažeidžiamumas, realus įsipareigojimų vykdymas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Objektyvios informacijos suteikimas, tarpusavio kontrolė ir atsakomybė, </a:t>
            </a:r>
          </a:p>
          <a:p>
            <a:pPr lvl="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Šalių lygiateisiškumas, geranoriškumas ir pagarba teisėtiems savitarpio interesams .</a:t>
            </a:r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9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b="1" kern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Socialinio </a:t>
            </a:r>
            <a:r>
              <a:rPr lang="lt-LT" altLang="lt-LT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dialogo lygmenys ir </a:t>
            </a:r>
            <a:r>
              <a:rPr lang="lt-LT" altLang="lt-LT" b="1" kern="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formos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3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Socialinio dialogo lygmenys ir formos priklauso nuo keliamų tikslų, partnerių prigimties, jų skaičiaus.   Socialinė partnerystė gali būti įgyvendinama įvairiuose lygmenyse ( nacionaliniame, tarpšakiniame, teritoriniame ir įmonės lygmenyje) skirtingomis formomis (dvišalis tarp darbdavių ir profesinių sąjungų) , trišalis (tarp apskrities bei savivaldybių institucijų, darbdavių, profesinių </a:t>
            </a:r>
            <a:r>
              <a:rPr lang="lt-LT" altLang="lt-LT" sz="3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sąjungų </a:t>
            </a:r>
            <a:r>
              <a:rPr lang="lt-LT" altLang="lt-LT" sz="35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organizacijų</a:t>
            </a:r>
            <a:r>
              <a:rPr lang="lt-LT" altLang="lt-LT" sz="35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lt-LT" altLang="lt-LT" sz="35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Partnerystė: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i="1" kern="0" dirty="0">
                <a:solidFill>
                  <a:srgbClr val="000000"/>
                </a:solidFill>
                <a:latin typeface="Arial"/>
              </a:rPr>
              <a:t>SOCIALINĖ PARTNERYSTĖ – apibūdinama kaip valstybės, darbdavių, darbuotojų, savivaldos organizacijų ir valdžios sąveika bei bendradarbiavimas įvairiose srityse ir įvairiuose lygmenyse. </a:t>
            </a:r>
            <a:endParaRPr lang="lt-LT" sz="3200" b="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i="1" kern="0" dirty="0">
                <a:solidFill>
                  <a:srgbClr val="000000"/>
                </a:solidFill>
                <a:latin typeface="Arial"/>
              </a:rPr>
              <a:t>VIETOS PARTNERYSTĖ apima savitarpio santykių ir vienybės sistemos formavimą vietos ar regiono lygiu. </a:t>
            </a:r>
            <a:endParaRPr lang="lt-LT" sz="3200" b="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i="1" kern="0" dirty="0">
                <a:solidFill>
                  <a:srgbClr val="000000"/>
                </a:solidFill>
                <a:latin typeface="Arial"/>
              </a:rPr>
              <a:t>Pagrindinis tikslas – sudaryti geresnes regiono plėtros galimybes ir sustiprinti veiklą tarp sektorių. </a:t>
            </a:r>
            <a:endParaRPr lang="lt-LT" sz="3000" b="0" kern="0" dirty="0">
              <a:solidFill>
                <a:srgbClr val="000000"/>
              </a:solidFill>
              <a:latin typeface="Arial"/>
            </a:endParaRP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Funkcijos: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00628"/>
            <a:ext cx="7660332" cy="4776644"/>
          </a:xfrm>
        </p:spPr>
        <p:txBody>
          <a:bodyPr>
            <a:normAutofit fontScale="55000" lnSpcReduction="20000"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Siekia sujungti savanoriško (NVO ), viešojo ir privataus sektoriaus iniciatyvas ir veiksmus plečiant kaimo vietoves.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Užtikrina </a:t>
            </a: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geresnį išteklių panaudojimą ir jų nukreipimą į aktualių problemų sprendimą ( pvz. nedarbas, skurdas, socialinė atskirtis)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Sudaro </a:t>
            </a: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didesnes galimybes plėtoti santykius taro teritorijų, individų, organizacijų, padeda stiprinti bendruomenę.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Įtraukia </a:t>
            </a: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vietos ţmones į bendrą veiklą bei skatina labiau įsitraukti į sprendimus, susijusius su įvairių paslaugų teikimu vietovėje.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Stiprina </a:t>
            </a: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regioninių tinklų įtaką sprendţiant problemas.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Stiprina </a:t>
            </a:r>
            <a:r>
              <a:rPr lang="lt-LT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institucijų bei ţmonių gebėjimus, skatina principo” iš apačios į viršų” taikymą ir kt. </a:t>
            </a: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Nauda: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Gausesnė ir daugiau nuomonių atspindinti informacija.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Skirtingų </a:t>
            </a:r>
            <a:r>
              <a:rPr 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interesų atstovavimas.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Tikslesnis </a:t>
            </a:r>
            <a:r>
              <a:rPr 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problemos sprendimas.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Didesni </a:t>
            </a:r>
            <a:r>
              <a:rPr lang="lt-LT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pajėgumai.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pt-BR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Rengiamų </a:t>
            </a:r>
            <a:r>
              <a:rPr lang="pt-BR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projektų skaidrumas ir pan. </a:t>
            </a: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t-LT" altLang="lt-LT" sz="3600" b="1" kern="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Teritorinės partnerystės tikslai 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</a:pPr>
            <a:r>
              <a:rPr lang="lt-LT" altLang="lt-LT" sz="3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lt-LT" altLang="lt-LT" sz="3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Partnerystės </a:t>
            </a:r>
            <a:r>
              <a:rPr lang="lt-LT" altLang="lt-LT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formavimas  tampa būtinybe ir beveik neišvengiama sąlyga, vykdant pokyčius ir plėtros procesus vietose.  Teritorinės  partnerystės tikslas – geriau vystyti miesto rajono ar regiono galimybes . </a:t>
            </a: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7108" y="1124744"/>
            <a:ext cx="585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Tyrimas 2014 - </a:t>
            </a:r>
            <a:r>
              <a:rPr lang="lt-LT" b="1" kern="50" dirty="0" smtClean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Vilniaus </a:t>
            </a:r>
            <a:r>
              <a:rPr lang="lt-LT" b="1" kern="50" dirty="0"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bendruomenės, jų gyvybingumo ir veiklos analizė.</a:t>
            </a:r>
          </a:p>
          <a:p>
            <a:r>
              <a:rPr lang="lt-LT" dirty="0" smtClean="0"/>
              <a:t> </a:t>
            </a:r>
            <a:endParaRPr lang="lt-LT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399708"/>
              </p:ext>
            </p:extLst>
          </p:nvPr>
        </p:nvGraphicFramePr>
        <p:xfrm>
          <a:off x="755576" y="2072481"/>
          <a:ext cx="7156206" cy="2940695"/>
        </p:xfrm>
        <a:graphic>
          <a:graphicData uri="http://schemas.openxmlformats.org/drawingml/2006/table">
            <a:tbl>
              <a:tblPr/>
              <a:tblGrid>
                <a:gridCol w="5999227"/>
                <a:gridCol w="1156979"/>
              </a:tblGrid>
              <a:tr h="4545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lt-LT" sz="2000" b="1" kern="50" dirty="0">
                        <a:effectLst/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Atsakė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20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Bendravimo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20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Partnerystės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2000" b="1" kern="5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Informacijos pasikeitimo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52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2000" b="1" kern="5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Projektų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08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2000" b="1" kern="5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Seminarų Mokymų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20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71600" y="2007901"/>
            <a:ext cx="59140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lt-LT" altLang="lt-LT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Myriad Pro"/>
              </a:rPr>
              <a:t>Kokius spręstinus klausimus deleguotumėte ir kokios pagalbos tikitės iš VBA?</a:t>
            </a:r>
            <a:endParaRPr kumimoji="0" lang="lt-LT" altLang="lt-L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4618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lt-LT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20688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lt-L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Tyrimas 2014 - </a:t>
            </a:r>
            <a:r>
              <a:rPr lang="lt-LT" b="1" kern="5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Vilniaus bendruomenės, jų gyvybingumo ir veiklos analizė.</a:t>
            </a:r>
          </a:p>
          <a:p>
            <a:pPr lvl="0"/>
            <a:r>
              <a:rPr lang="lt-LT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860902"/>
              </p:ext>
            </p:extLst>
          </p:nvPr>
        </p:nvGraphicFramePr>
        <p:xfrm>
          <a:off x="539552" y="1772817"/>
          <a:ext cx="7372230" cy="3600400"/>
        </p:xfrm>
        <a:graphic>
          <a:graphicData uri="http://schemas.openxmlformats.org/drawingml/2006/table">
            <a:tbl>
              <a:tblPr/>
              <a:tblGrid>
                <a:gridCol w="6180325"/>
                <a:gridCol w="1191905"/>
              </a:tblGrid>
              <a:tr h="667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lt-LT" sz="1800" b="1" kern="50" dirty="0">
                        <a:effectLst/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kern="5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Atsakė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4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Pritraukti aktyvių žmonių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kern="5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4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Bendravimas su savivaldybe ir kitomis įstaigomis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070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Rengti ir rašyti projektus bei jų ataskaitas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kern="5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424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Pritraukti jaunimą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b="1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5" y="1930033"/>
            <a:ext cx="56886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lt-LT" altLang="lt-LT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Myriad Pro" charset="0"/>
              </a:rPr>
              <a:t>  Kas sekasi sunkiausiai? Iki 5 sričių.</a:t>
            </a:r>
            <a:endParaRPr kumimoji="0" lang="lt-LT" altLang="lt-L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564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lt-LT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20688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Tyrimas 2014 - </a:t>
            </a:r>
            <a:r>
              <a:rPr lang="lt-LT" b="1" kern="5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Vilniaus bendruomenės, jų gyvybingumo ir veiklos analizė.</a:t>
            </a:r>
          </a:p>
          <a:p>
            <a:r>
              <a:rPr lang="lt-LT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318113"/>
              </p:ext>
            </p:extLst>
          </p:nvPr>
        </p:nvGraphicFramePr>
        <p:xfrm>
          <a:off x="395536" y="1626788"/>
          <a:ext cx="7084198" cy="2754955"/>
        </p:xfrm>
        <a:graphic>
          <a:graphicData uri="http://schemas.openxmlformats.org/drawingml/2006/table">
            <a:tbl>
              <a:tblPr/>
              <a:tblGrid>
                <a:gridCol w="5938861"/>
                <a:gridCol w="1145337"/>
              </a:tblGrid>
              <a:tr h="5509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lt-LT" sz="1200" kern="50" dirty="0">
                        <a:effectLst/>
                        <a:latin typeface="Times New Roman"/>
                        <a:ea typeface="Arial Unicode MS"/>
                        <a:cs typeface="Mangal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Atsakė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9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Seniūnija padeda 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9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Seniūnija nepadeda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10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9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Seniūnaičiai padeda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kern="5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6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9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Times New Roman"/>
                        <a:buChar char="-"/>
                        <a:tabLst>
                          <a:tab pos="457200" algn="l"/>
                        </a:tabLst>
                      </a:pPr>
                      <a:r>
                        <a:rPr lang="lt-LT" sz="1800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Seniūnaičiai nepadeda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800" kern="50" dirty="0">
                          <a:effectLst/>
                          <a:latin typeface="Times New Roman"/>
                          <a:ea typeface="Arial Unicode MS"/>
                          <a:cs typeface="Mangal"/>
                        </a:rPr>
                        <a:t>10</a:t>
                      </a:r>
                    </a:p>
                  </a:txBody>
                  <a:tcPr marL="34925" marR="34925" marT="34925" marB="349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5536" y="1664553"/>
            <a:ext cx="59046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lt-LT" altLang="lt-LT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Myriad Pro" charset="0"/>
              </a:rPr>
              <a:t> Kuo jums padeda seniūnijos ir seniūnaičiai?</a:t>
            </a:r>
            <a:endParaRPr kumimoji="0" lang="lt-LT" altLang="lt-L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254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692696"/>
            <a:ext cx="20483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Turinys: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132856"/>
            <a:ext cx="84969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Kodėl demokratinėje visuomenėje svarbu vietos savivaldybė ir vietos bendruomenė? </a:t>
            </a:r>
          </a:p>
          <a:p>
            <a:pPr marL="342900" indent="-342900">
              <a:buAutoNum type="arabicPeriod"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bendruomenių įvairovė ir veiklos principai.</a:t>
            </a:r>
          </a:p>
          <a:p>
            <a:pPr marL="342900" indent="-342900">
              <a:buAutoNum type="arabicPeriod"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Socialinės partnerystės samprata , principai, tikslai.</a:t>
            </a:r>
          </a:p>
          <a:p>
            <a:pPr marL="342900" indent="-342900">
              <a:buAutoNum type="arabicPeriod"/>
            </a:pPr>
            <a:r>
              <a:rPr lang="lt-LT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Aktualu – teritorinė partnerystė.</a:t>
            </a:r>
          </a:p>
          <a:p>
            <a:pPr marL="342900" indent="-342900">
              <a:buAutoNum type="arabicPeriod"/>
            </a:pPr>
            <a:endParaRPr lang="lt-LT" dirty="0" smtClean="0"/>
          </a:p>
          <a:p>
            <a:pPr marL="342900" indent="-342900">
              <a:buAutoNum type="arabicPeriod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5144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42" y="457654"/>
            <a:ext cx="8546022" cy="64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9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lt-LT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20688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Išvados:</a:t>
            </a:r>
            <a:endParaRPr lang="lt-LT" sz="3600" b="1" kern="50" dirty="0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lt-LT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Mus domina vietos bendruomenės, kurios vadovaujasi partnerystės principu nes dėka jo vyrauja nuomonių įvairovė, atstovaujami skirtingi interesai, vyksta skaidresnė veikla.  </a:t>
            </a:r>
            <a:endParaRPr lang="lt-LT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lt-LT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20688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Išvados:</a:t>
            </a:r>
            <a:endParaRPr lang="lt-LT" sz="3600" b="1" kern="50" dirty="0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lt-LT" dirty="0" smtClean="0">
                <a:solidFill>
                  <a:srgbClr val="000000"/>
                </a:solidFill>
              </a:rPr>
              <a:t> </a:t>
            </a:r>
            <a:endParaRPr lang="lt-LT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1" y="1916832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Atlikus tyrimą Vilniaus bendruomenėse paaiškėjo, kad sunkiausiai sekasi bendrauti su savivaldybe ir kitomis organizacijomis, bet tuo pačiu vyrauja siekis  bendravimo, partnerystės.</a:t>
            </a:r>
            <a:endParaRPr lang="lt-LT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22425" y="365125"/>
            <a:ext cx="7521575" cy="549275"/>
          </a:xfrm>
        </p:spPr>
        <p:txBody>
          <a:bodyPr/>
          <a:lstStyle/>
          <a:p>
            <a:r>
              <a:rPr lang="lt-LT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60" y="205853"/>
            <a:ext cx="1721248" cy="135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620688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Išvados:</a:t>
            </a:r>
            <a:endParaRPr lang="lt-LT" sz="3600" b="1" kern="50" dirty="0">
              <a:solidFill>
                <a:srgbClr val="000000"/>
              </a:solidFill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r>
              <a:rPr lang="lt-LT" dirty="0" smtClean="0">
                <a:solidFill>
                  <a:srgbClr val="000000"/>
                </a:solidFill>
              </a:rPr>
              <a:t> </a:t>
            </a:r>
            <a:endParaRPr lang="lt-LT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1" y="1916832"/>
            <a:ext cx="81369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Parengtas teorinis modelis leidžia tikėtis, kad Vilniaus mieste sprendžiant problemas dalyvaus politikai, administracija, seniūnaičiai ir bendruomeninės organizacijos ir tai įtvirtins partnerystės principą. </a:t>
            </a:r>
            <a:endParaRPr lang="lt-LT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060848"/>
            <a:ext cx="51845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lt-LT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Kodėl demokratinėje visuomenėje svarbu vietos savivaldybė ir vietos bendruomenė? </a:t>
            </a:r>
          </a:p>
        </p:txBody>
      </p:sp>
    </p:spTree>
    <p:extLst>
      <p:ext uri="{BB962C8B-B14F-4D97-AF65-F5344CB8AC3E}">
        <p14:creationId xmlns:p14="http://schemas.microsoft.com/office/powerpoint/2010/main" val="4259922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Demokratijoje svarbu: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savivaldybė</a:t>
            </a:r>
          </a:p>
          <a:p>
            <a:pPr algn="ctr" eaLnBrk="1" hangingPunct="1"/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</a:p>
          <a:p>
            <a:pPr algn="ctr" eaLnBrk="1" hangingPunct="1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Vietos bendruomenė.</a:t>
            </a:r>
          </a:p>
          <a:p>
            <a:pPr algn="ctr" eaLnBrk="1" hangingPunct="1"/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4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Savivaldybės paskirtis: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r>
              <a:rPr lang="lt-LT" sz="3200" dirty="0" smtClean="0">
                <a:latin typeface="New Times Roman"/>
                <a:ea typeface="Calibri"/>
                <a:cs typeface="TimesNewRomanPSMT"/>
              </a:rPr>
              <a:t>Teikti paslaugas gyventojams atliekant šias funkcijas: </a:t>
            </a:r>
            <a:r>
              <a:rPr lang="lt-LT" sz="3200" dirty="0">
                <a:latin typeface="New Times Roman"/>
                <a:ea typeface="Calibri"/>
                <a:cs typeface="TimesNewRomanPSMT"/>
              </a:rPr>
              <a:t>švietimas, socialinė apsauga, sveikatos apsauga, kultūra, gamtos apsauga, infrastruktūra, administravimas, komunalinės paslaugos ir kt. </a:t>
            </a:r>
            <a:endParaRPr lang="lt-L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Vietos bendruomenės paskirtis: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Vartoti vietos savivaldybės teikiamas paslaugas.</a:t>
            </a:r>
          </a:p>
          <a:p>
            <a:pPr algn="ctr" eaLnBrk="1" hangingPunct="1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tik?</a:t>
            </a:r>
          </a:p>
          <a:p>
            <a:pPr algn="ctr" eaLnBrk="1" hangingPunct="1"/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Demokratijoje: būti paslaugų teikėju/vertintoju.</a:t>
            </a:r>
          </a:p>
          <a:p>
            <a:pPr algn="ctr" eaLnBrk="1" hangingPunct="1"/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eaLnBrk="1" hangingPunct="1"/>
            <a:r>
              <a:rPr lang="lt-LT" dirty="0" smtClean="0"/>
              <a:t>Vietos bendruomenės skirtingos: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7876356" cy="3771757"/>
          </a:xfrm>
        </p:spPr>
        <p:txBody>
          <a:bodyPr>
            <a:no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Neaktyvios bendruomenės – jos trūksta kontaktų, organizacijų ar fizinių susitikimų vietų bendr. nariams. Svarbu aiškintis tokių bendruomenių poreikius.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Besimokančios bendruomenės- jau turi plėtros iniciatyvių patirties. Tokiose bendruomenėse taikomas labiau organizuotas poreikių aiškinimosi procesas, vykstantis veikiant pačios bendruomenės sudarytoms grupėms . 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0066"/>
              </a:buClr>
              <a:buSzPct val="70000"/>
              <a:buFont typeface="Wingdings" pitchFamily="2" charset="2"/>
              <a:buChar char="l"/>
            </a:pPr>
            <a:r>
              <a:rPr lang="lt-LT" altLang="lt-LT" sz="2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Veiklios bendruomenės -  tokia bendruomenė, kuri turi socialinių ir bendruomenės gebėjimų išsiaiškinti plėtros ir vietos sąlygų gerinimo galimybes. </a:t>
            </a:r>
          </a:p>
        </p:txBody>
      </p:sp>
    </p:spTree>
    <p:extLst>
      <p:ext uri="{BB962C8B-B14F-4D97-AF65-F5344CB8AC3E}">
        <p14:creationId xmlns:p14="http://schemas.microsoft.com/office/powerpoint/2010/main" val="11423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Bendruomenės veiklos principai: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398455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 smtClean="0">
                <a:latin typeface="Arial"/>
              </a:rPr>
              <a:t>1.</a:t>
            </a:r>
            <a:r>
              <a:rPr lang="lt-LT" sz="3000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lt-LT" sz="3000" kern="0" dirty="0" smtClean="0">
                <a:latin typeface="Arial"/>
              </a:rPr>
              <a:t>Subsidiarumas</a:t>
            </a:r>
          </a:p>
          <a:p>
            <a:pPr marL="0" lvl="0" indent="0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lt-LT" sz="3000" kern="0" dirty="0" smtClean="0">
                <a:solidFill>
                  <a:srgbClr val="FF0000"/>
                </a:solidFill>
                <a:latin typeface="Arial"/>
              </a:rPr>
              <a:t>Bendradarbiavimas </a:t>
            </a:r>
            <a:r>
              <a:rPr lang="lt-LT" sz="3000" kern="0" dirty="0">
                <a:solidFill>
                  <a:srgbClr val="FF0000"/>
                </a:solidFill>
                <a:latin typeface="Arial"/>
              </a:rPr>
              <a:t>ir partnerystė </a:t>
            </a:r>
          </a:p>
          <a:p>
            <a:pPr marL="365760" lvl="0" indent="-283464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 smtClean="0">
                <a:solidFill>
                  <a:srgbClr val="000000"/>
                </a:solidFill>
                <a:latin typeface="Arial"/>
              </a:rPr>
              <a:t>3. Bendros </a:t>
            </a:r>
            <a:r>
              <a:rPr lang="lt-LT" sz="3000" kern="0" dirty="0">
                <a:solidFill>
                  <a:srgbClr val="000000"/>
                </a:solidFill>
                <a:latin typeface="Arial"/>
              </a:rPr>
              <a:t>vizijos turėjimas ir propagavimas </a:t>
            </a:r>
          </a:p>
          <a:p>
            <a:pPr marL="365760" lvl="0" indent="-283464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>
                <a:solidFill>
                  <a:srgbClr val="000000"/>
                </a:solidFill>
                <a:latin typeface="Arial"/>
              </a:rPr>
              <a:t>4. Atsižvelgimas į poreikius </a:t>
            </a:r>
          </a:p>
          <a:p>
            <a:pPr marL="365760" lvl="0" indent="-283464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>
                <a:solidFill>
                  <a:srgbClr val="000000"/>
                </a:solidFill>
                <a:latin typeface="Arial"/>
              </a:rPr>
              <a:t>5. Galių suteikimas </a:t>
            </a:r>
          </a:p>
          <a:p>
            <a:pPr marL="365760" lvl="0" indent="-283464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>
                <a:solidFill>
                  <a:srgbClr val="000000"/>
                </a:solidFill>
                <a:latin typeface="Arial"/>
              </a:rPr>
              <a:t>6. Kokybė </a:t>
            </a:r>
          </a:p>
          <a:p>
            <a:pPr marL="365760" lvl="0" indent="-283464">
              <a:lnSpc>
                <a:spcPct val="90000"/>
              </a:lnSpc>
              <a:spcBef>
                <a:spcPct val="20000"/>
              </a:spcBef>
              <a:buClr>
                <a:srgbClr val="330066"/>
              </a:buClr>
              <a:buSzPct val="70000"/>
              <a:defRPr/>
            </a:pPr>
            <a:r>
              <a:rPr lang="lt-LT" sz="3000" kern="0" dirty="0">
                <a:solidFill>
                  <a:srgbClr val="000000"/>
                </a:solidFill>
                <a:latin typeface="Arial"/>
              </a:rPr>
              <a:t>7. Plėtros tęstinumas</a:t>
            </a:r>
            <a:endParaRPr lang="lt-LT" sz="3000" b="0" kern="0" dirty="0">
              <a:solidFill>
                <a:srgbClr val="000000"/>
              </a:solidFill>
              <a:latin typeface="Arial"/>
            </a:endParaRP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3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dirty="0" smtClean="0"/>
              <a:t>Patnerystės  samprata: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822960" y="1100628"/>
            <a:ext cx="7520940" cy="4776644"/>
          </a:xfrm>
        </p:spPr>
        <p:txBody>
          <a:bodyPr>
            <a:normAutofit lnSpcReduction="10000"/>
          </a:bodyPr>
          <a:lstStyle/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r>
              <a:rPr lang="lt-LT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Analizuojant </a:t>
            </a:r>
            <a:r>
              <a:rPr lang="lt-LT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partnerystės sąvokas, vykdomas funkcijas bei veiklos principus siekiama išsiaiškinti privataus, valstybinio ir savanoriško sektorių sąveiką, todėl vadovaujamasi įvairiomis teorijomis (Racionalaus sprendimo – H.Simon), ţmonių priklausymo įvairioms organizacijoms ( G. Torsvik, R. Putman), Viešojo intereso (J. Rawls), visuotinio dalyvavimo valdyme( C. Kerr, W. Gellerman), motyvacijos ( A. Maslow, F. Hercberg) ir kitomis teorijomis, susijusiomis su valdymu, organizavimu, bendradarbiavimu, planavimu ir kaimo plėtra </a:t>
            </a:r>
            <a:endParaRPr lang="lt-LT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82296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lt-LT" sz="1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Partnerystė </a:t>
            </a:r>
            <a:r>
              <a:rPr lang="lt-LT" sz="18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savivaldybės, jos institucijų ir nevyriausybinių organizacijų, kaip piliečių grupių, veikiančių bendruomenės labui, lygiavertis bendradarbiavimas visose srityse, kuriose abi pusės turi pakankamai kompetencijos, vengiant tarpusavio konkurencijos.</a:t>
            </a:r>
          </a:p>
          <a:p>
            <a:pPr lvl="0" indent="0" algn="just">
              <a:lnSpc>
                <a:spcPct val="150000"/>
              </a:lnSpc>
              <a:spcBef>
                <a:spcPct val="20000"/>
              </a:spcBef>
            </a:pPr>
            <a:endParaRPr lang="lt-L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6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925</Words>
  <Application>Microsoft Office PowerPoint</Application>
  <PresentationFormat>On-screen Show (4:3)</PresentationFormat>
  <Paragraphs>116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Angles</vt:lpstr>
      <vt:lpstr>Office Theme</vt:lpstr>
      <vt:lpstr>„Vietos bendruomenių veikla Vilniaus mieste ir socialinė partnerystė“</vt:lpstr>
      <vt:lpstr>PowerPoint Presentation</vt:lpstr>
      <vt:lpstr>PowerPoint Presentation</vt:lpstr>
      <vt:lpstr>Demokratijoje svarbu: </vt:lpstr>
      <vt:lpstr>Savivaldybės paskirtis: </vt:lpstr>
      <vt:lpstr>Vietos bendruomenės paskirtis: </vt:lpstr>
      <vt:lpstr>Vietos bendruomenės skirtingos: </vt:lpstr>
      <vt:lpstr>Bendruomenės veiklos principai: </vt:lpstr>
      <vt:lpstr>Patnerystės  samprata: </vt:lpstr>
      <vt:lpstr>Trišalė socialinė partnerystė : </vt:lpstr>
      <vt:lpstr>Socialinės partnerystės principai </vt:lpstr>
      <vt:lpstr>Socialinio dialogo lygmenys ir formos: </vt:lpstr>
      <vt:lpstr>Partnerystė: </vt:lpstr>
      <vt:lpstr>Funkcijos: </vt:lpstr>
      <vt:lpstr>Nauda: </vt:lpstr>
      <vt:lpstr>Teritorinės partnerystės tikslai : </vt:lpstr>
      <vt:lpstr>PowerPoint Presentation</vt:lpstr>
      <vt:lpstr> </vt:lpstr>
      <vt:lpstr> </vt:lpstr>
      <vt:lpstr>PowerPoint Presentation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saulius</dc:creator>
  <cp:lastModifiedBy>saulius</cp:lastModifiedBy>
  <cp:revision>37</cp:revision>
  <dcterms:created xsi:type="dcterms:W3CDTF">2014-04-03T19:22:02Z</dcterms:created>
  <dcterms:modified xsi:type="dcterms:W3CDTF">2014-04-24T18:13:31Z</dcterms:modified>
</cp:coreProperties>
</file>